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72" r:id="rId4"/>
    <p:sldId id="273" r:id="rId5"/>
    <p:sldId id="259" r:id="rId6"/>
    <p:sldId id="261" r:id="rId7"/>
    <p:sldId id="262" r:id="rId8"/>
    <p:sldId id="271" r:id="rId9"/>
    <p:sldId id="263" r:id="rId10"/>
    <p:sldId id="265" r:id="rId11"/>
    <p:sldId id="275" r:id="rId12"/>
    <p:sldId id="277" r:id="rId13"/>
    <p:sldId id="276" r:id="rId14"/>
    <p:sldId id="278" r:id="rId15"/>
    <p:sldId id="266" r:id="rId16"/>
    <p:sldId id="280" r:id="rId17"/>
    <p:sldId id="267" r:id="rId18"/>
    <p:sldId id="283" r:id="rId19"/>
    <p:sldId id="268" r:id="rId20"/>
    <p:sldId id="281" r:id="rId21"/>
    <p:sldId id="285" r:id="rId22"/>
    <p:sldId id="282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63D643-7DE0-4EB9-B2E2-159EF792C124}" v="1136" dt="2019-04-10T08:02:22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3983EB-4A07-424B-A30D-EA8F0BAEFC3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NZ"/>
        </a:p>
      </dgm:t>
    </dgm:pt>
    <dgm:pt modelId="{1D6F6166-529C-4DA6-9E94-10535A930CAE}">
      <dgm:prSet phldrT="[Text]"/>
      <dgm:spPr/>
      <dgm:t>
        <a:bodyPr/>
        <a:lstStyle/>
        <a:p>
          <a:r>
            <a:rPr lang="en-US" dirty="0"/>
            <a:t>Planner layer (abstract representation)</a:t>
          </a:r>
          <a:endParaRPr lang="en-NZ" dirty="0"/>
        </a:p>
      </dgm:t>
    </dgm:pt>
    <dgm:pt modelId="{BB642732-D21E-426C-8F66-28F36F7C3A91}" type="parTrans" cxnId="{55BA6B8B-A87A-4325-882F-49DEBF229E31}">
      <dgm:prSet/>
      <dgm:spPr/>
      <dgm:t>
        <a:bodyPr/>
        <a:lstStyle/>
        <a:p>
          <a:endParaRPr lang="en-NZ"/>
        </a:p>
      </dgm:t>
    </dgm:pt>
    <dgm:pt modelId="{0266A56E-CC0A-44D7-8757-C15A9DC2D8D0}" type="sibTrans" cxnId="{55BA6B8B-A87A-4325-882F-49DEBF229E31}">
      <dgm:prSet/>
      <dgm:spPr/>
      <dgm:t>
        <a:bodyPr/>
        <a:lstStyle/>
        <a:p>
          <a:endParaRPr lang="en-NZ"/>
        </a:p>
      </dgm:t>
    </dgm:pt>
    <dgm:pt modelId="{47DCBFA7-8D5A-4FC3-A15D-8D692167854C}">
      <dgm:prSet phldrT="[Text]"/>
      <dgm:spPr/>
      <dgm:t>
        <a:bodyPr/>
        <a:lstStyle/>
        <a:p>
          <a:r>
            <a:rPr lang="en-US" dirty="0"/>
            <a:t>Executive layer (intermediate representation)</a:t>
          </a:r>
          <a:endParaRPr lang="en-NZ" dirty="0"/>
        </a:p>
      </dgm:t>
    </dgm:pt>
    <dgm:pt modelId="{19FD5A47-7252-4847-917D-72643F03AE25}" type="parTrans" cxnId="{29C397D8-910C-4420-BFC0-63BDDB4017B2}">
      <dgm:prSet/>
      <dgm:spPr/>
      <dgm:t>
        <a:bodyPr/>
        <a:lstStyle/>
        <a:p>
          <a:endParaRPr lang="en-NZ"/>
        </a:p>
      </dgm:t>
    </dgm:pt>
    <dgm:pt modelId="{4ADFA7D9-F572-4D72-AF14-4CA971C53DE9}" type="sibTrans" cxnId="{29C397D8-910C-4420-BFC0-63BDDB4017B2}">
      <dgm:prSet/>
      <dgm:spPr/>
      <dgm:t>
        <a:bodyPr/>
        <a:lstStyle/>
        <a:p>
          <a:endParaRPr lang="en-NZ"/>
        </a:p>
      </dgm:t>
    </dgm:pt>
    <dgm:pt modelId="{D7C4D753-4EDA-4350-93F5-862D6AE4B885}">
      <dgm:prSet phldrT="[Text]"/>
      <dgm:spPr/>
      <dgm:t>
        <a:bodyPr/>
        <a:lstStyle/>
        <a:p>
          <a:r>
            <a:rPr lang="en-US" dirty="0"/>
            <a:t>Functional layer (low level representation) </a:t>
          </a:r>
          <a:endParaRPr lang="en-NZ" dirty="0"/>
        </a:p>
      </dgm:t>
    </dgm:pt>
    <dgm:pt modelId="{A311D01C-931A-40CD-BD97-774E73E246EA}" type="parTrans" cxnId="{4C0C40AD-F1D5-4213-B314-CF538AAE1956}">
      <dgm:prSet/>
      <dgm:spPr/>
      <dgm:t>
        <a:bodyPr/>
        <a:lstStyle/>
        <a:p>
          <a:endParaRPr lang="en-NZ"/>
        </a:p>
      </dgm:t>
    </dgm:pt>
    <dgm:pt modelId="{762DEA80-C86B-4500-89CE-B33DFB9B26CB}" type="sibTrans" cxnId="{4C0C40AD-F1D5-4213-B314-CF538AAE1956}">
      <dgm:prSet/>
      <dgm:spPr/>
      <dgm:t>
        <a:bodyPr/>
        <a:lstStyle/>
        <a:p>
          <a:endParaRPr lang="en-NZ"/>
        </a:p>
      </dgm:t>
    </dgm:pt>
    <dgm:pt modelId="{CEC1BE3E-4F4A-428A-ACF7-0F027B3F69F6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Creation of tasks for executive layer</a:t>
          </a:r>
          <a:endParaRPr lang="en-NZ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77B96CD7-E7B4-44D9-8205-F26D1836FF7C}" type="parTrans" cxnId="{FCC3176B-1984-4BF7-BB5F-8C24794C8BAD}">
      <dgm:prSet/>
      <dgm:spPr/>
      <dgm:t>
        <a:bodyPr/>
        <a:lstStyle/>
        <a:p>
          <a:endParaRPr lang="en-NZ"/>
        </a:p>
      </dgm:t>
    </dgm:pt>
    <dgm:pt modelId="{B9B50B06-7B99-4A38-957E-DE20EA71FA42}" type="sibTrans" cxnId="{FCC3176B-1984-4BF7-BB5F-8C24794C8BAD}">
      <dgm:prSet/>
      <dgm:spPr/>
      <dgm:t>
        <a:bodyPr/>
        <a:lstStyle/>
        <a:p>
          <a:endParaRPr lang="en-NZ"/>
        </a:p>
      </dgm:t>
    </dgm:pt>
    <dgm:pt modelId="{55F61A09-0BCC-431F-B676-FF44045E9B87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Creation of behavior for implementation of received task</a:t>
          </a:r>
          <a:endParaRPr lang="en-NZ" b="0" cap="none" spc="0" dirty="0">
            <a:ln w="0"/>
            <a:solidFill>
              <a:srgbClr val="00B05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BEB859C-49A9-4220-A110-1B7EC7FC0B25}" type="parTrans" cxnId="{DD530744-CEEA-46B2-8CDA-FCCCCACC76D8}">
      <dgm:prSet/>
      <dgm:spPr/>
      <dgm:t>
        <a:bodyPr/>
        <a:lstStyle/>
        <a:p>
          <a:endParaRPr lang="en-NZ"/>
        </a:p>
      </dgm:t>
    </dgm:pt>
    <dgm:pt modelId="{4EBC1488-A3A3-47B3-AFC4-0F07BC99D17B}" type="sibTrans" cxnId="{DD530744-CEEA-46B2-8CDA-FCCCCACC76D8}">
      <dgm:prSet/>
      <dgm:spPr/>
      <dgm:t>
        <a:bodyPr/>
        <a:lstStyle/>
        <a:p>
          <a:endParaRPr lang="en-NZ"/>
        </a:p>
      </dgm:t>
    </dgm:pt>
    <dgm:pt modelId="{7DC85486-7966-49C5-95B3-A9FA6F01D42B}">
      <dgm:prSet phldrT="[Text]"/>
      <dgm:spPr/>
      <dgm:t>
        <a:bodyPr/>
        <a:lstStyle/>
        <a:p>
          <a:r>
            <a:rPr lang="en-NZ" b="0" cap="none" spc="0" dirty="0">
              <a:ln w="0"/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Behavioural control of the system</a:t>
          </a:r>
        </a:p>
      </dgm:t>
    </dgm:pt>
    <dgm:pt modelId="{44B5BE62-58DD-48E9-BD4B-3ED3D43D5704}" type="parTrans" cxnId="{51BB5417-65CD-44C5-81D4-F9FA0A7FB97F}">
      <dgm:prSet/>
      <dgm:spPr/>
      <dgm:t>
        <a:bodyPr/>
        <a:lstStyle/>
        <a:p>
          <a:endParaRPr lang="en-NZ"/>
        </a:p>
      </dgm:t>
    </dgm:pt>
    <dgm:pt modelId="{325C912F-1736-4676-B193-EB5A8A3183BE}" type="sibTrans" cxnId="{51BB5417-65CD-44C5-81D4-F9FA0A7FB97F}">
      <dgm:prSet/>
      <dgm:spPr/>
      <dgm:t>
        <a:bodyPr/>
        <a:lstStyle/>
        <a:p>
          <a:endParaRPr lang="en-NZ"/>
        </a:p>
      </dgm:t>
    </dgm:pt>
    <dgm:pt modelId="{5F88C913-00E8-4C79-B6A0-D078B210628F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Forming of commands for functional layer</a:t>
          </a:r>
          <a:endParaRPr lang="en-NZ" b="0" cap="none" spc="0" dirty="0">
            <a:ln w="0"/>
            <a:solidFill>
              <a:srgbClr val="00B05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C6709406-F9BF-4EBD-AFB2-E3B7D55C119F}" type="parTrans" cxnId="{B7A28DD6-ECBC-41F3-8764-167DD11DC7F8}">
      <dgm:prSet/>
      <dgm:spPr/>
      <dgm:t>
        <a:bodyPr/>
        <a:lstStyle/>
        <a:p>
          <a:endParaRPr lang="en-NZ"/>
        </a:p>
      </dgm:t>
    </dgm:pt>
    <dgm:pt modelId="{D3BEF8D2-4A49-4302-A22B-8E662CDF54DA}" type="sibTrans" cxnId="{B7A28DD6-ECBC-41F3-8764-167DD11DC7F8}">
      <dgm:prSet/>
      <dgm:spPr/>
      <dgm:t>
        <a:bodyPr/>
        <a:lstStyle/>
        <a:p>
          <a:endParaRPr lang="en-NZ"/>
        </a:p>
      </dgm:t>
    </dgm:pt>
    <dgm:pt modelId="{761F3F34-1DCF-4EDC-8FC5-6DE07BD8C4D7}">
      <dgm:prSet phldrT="[Text]"/>
      <dgm:spPr/>
      <dgm:t>
        <a:bodyPr/>
        <a:lstStyle/>
        <a:p>
          <a:r>
            <a:rPr lang="en-NZ" b="0" cap="none" spc="0" dirty="0">
              <a:ln w="0"/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Execution of commands by interaction with sensors, actuators, motors, etc.</a:t>
          </a:r>
        </a:p>
      </dgm:t>
    </dgm:pt>
    <dgm:pt modelId="{8D34E2B5-F9C5-4FBD-B5C0-96BC2045AC0D}" type="parTrans" cxnId="{71F9DF61-C8AA-4157-895F-5B88C58450F8}">
      <dgm:prSet/>
      <dgm:spPr/>
      <dgm:t>
        <a:bodyPr/>
        <a:lstStyle/>
        <a:p>
          <a:endParaRPr lang="en-NZ"/>
        </a:p>
      </dgm:t>
    </dgm:pt>
    <dgm:pt modelId="{8351DA94-4C0A-4363-9D06-1C712D13F784}" type="sibTrans" cxnId="{71F9DF61-C8AA-4157-895F-5B88C58450F8}">
      <dgm:prSet/>
      <dgm:spPr/>
      <dgm:t>
        <a:bodyPr/>
        <a:lstStyle/>
        <a:p>
          <a:endParaRPr lang="en-NZ"/>
        </a:p>
      </dgm:t>
    </dgm:pt>
    <dgm:pt modelId="{AF91079E-75B3-4688-A53D-9CC5226E5753}" type="pres">
      <dgm:prSet presAssocID="{193983EB-4A07-424B-A30D-EA8F0BAEFC33}" presName="linear" presStyleCnt="0">
        <dgm:presLayoutVars>
          <dgm:dir/>
          <dgm:animLvl val="lvl"/>
          <dgm:resizeHandles val="exact"/>
        </dgm:presLayoutVars>
      </dgm:prSet>
      <dgm:spPr/>
    </dgm:pt>
    <dgm:pt modelId="{2EDACD2E-4A24-4C05-B712-CA2E624BDDCC}" type="pres">
      <dgm:prSet presAssocID="{1D6F6166-529C-4DA6-9E94-10535A930CAE}" presName="parentLin" presStyleCnt="0"/>
      <dgm:spPr/>
    </dgm:pt>
    <dgm:pt modelId="{EE071EAF-244B-4260-A55D-68CDE99FF351}" type="pres">
      <dgm:prSet presAssocID="{1D6F6166-529C-4DA6-9E94-10535A930CAE}" presName="parentLeftMargin" presStyleLbl="node1" presStyleIdx="0" presStyleCnt="3"/>
      <dgm:spPr/>
    </dgm:pt>
    <dgm:pt modelId="{027F49D6-A9A3-4BE9-AC7C-4B7D45E2AC46}" type="pres">
      <dgm:prSet presAssocID="{1D6F6166-529C-4DA6-9E94-10535A930CA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5FF3AD9-CB14-4BFD-8C45-56C1F655E18E}" type="pres">
      <dgm:prSet presAssocID="{1D6F6166-529C-4DA6-9E94-10535A930CAE}" presName="negativeSpace" presStyleCnt="0"/>
      <dgm:spPr/>
    </dgm:pt>
    <dgm:pt modelId="{C512790C-11FD-4E2F-A789-C00BE2832BEB}" type="pres">
      <dgm:prSet presAssocID="{1D6F6166-529C-4DA6-9E94-10535A930CAE}" presName="childText" presStyleLbl="conFgAcc1" presStyleIdx="0" presStyleCnt="3">
        <dgm:presLayoutVars>
          <dgm:bulletEnabled val="1"/>
        </dgm:presLayoutVars>
      </dgm:prSet>
      <dgm:spPr/>
    </dgm:pt>
    <dgm:pt modelId="{F127D83B-82E4-490E-AFA9-9598F84376EC}" type="pres">
      <dgm:prSet presAssocID="{0266A56E-CC0A-44D7-8757-C15A9DC2D8D0}" presName="spaceBetweenRectangles" presStyleCnt="0"/>
      <dgm:spPr/>
    </dgm:pt>
    <dgm:pt modelId="{38578110-5B3D-427A-B541-C47E4290F762}" type="pres">
      <dgm:prSet presAssocID="{47DCBFA7-8D5A-4FC3-A15D-8D692167854C}" presName="parentLin" presStyleCnt="0"/>
      <dgm:spPr/>
    </dgm:pt>
    <dgm:pt modelId="{B2D8836E-7DFC-479B-BD83-E82369D071B0}" type="pres">
      <dgm:prSet presAssocID="{47DCBFA7-8D5A-4FC3-A15D-8D692167854C}" presName="parentLeftMargin" presStyleLbl="node1" presStyleIdx="0" presStyleCnt="3"/>
      <dgm:spPr/>
    </dgm:pt>
    <dgm:pt modelId="{F136C314-382F-4275-819E-C249B63938E4}" type="pres">
      <dgm:prSet presAssocID="{47DCBFA7-8D5A-4FC3-A15D-8D69216785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C6144CF-868E-4BFD-B93E-54FB7D60A151}" type="pres">
      <dgm:prSet presAssocID="{47DCBFA7-8D5A-4FC3-A15D-8D692167854C}" presName="negativeSpace" presStyleCnt="0"/>
      <dgm:spPr/>
    </dgm:pt>
    <dgm:pt modelId="{927EAC15-0581-4C53-8182-05F83FEF5952}" type="pres">
      <dgm:prSet presAssocID="{47DCBFA7-8D5A-4FC3-A15D-8D692167854C}" presName="childText" presStyleLbl="conFgAcc1" presStyleIdx="1" presStyleCnt="3">
        <dgm:presLayoutVars>
          <dgm:bulletEnabled val="1"/>
        </dgm:presLayoutVars>
      </dgm:prSet>
      <dgm:spPr/>
    </dgm:pt>
    <dgm:pt modelId="{6F2FDA3C-EBF2-4CDE-B9D2-494280B97E93}" type="pres">
      <dgm:prSet presAssocID="{4ADFA7D9-F572-4D72-AF14-4CA971C53DE9}" presName="spaceBetweenRectangles" presStyleCnt="0"/>
      <dgm:spPr/>
    </dgm:pt>
    <dgm:pt modelId="{729E2BE9-C6D7-45F0-BA52-0A0EB0BCFF87}" type="pres">
      <dgm:prSet presAssocID="{D7C4D753-4EDA-4350-93F5-862D6AE4B885}" presName="parentLin" presStyleCnt="0"/>
      <dgm:spPr/>
    </dgm:pt>
    <dgm:pt modelId="{92F22438-F268-4F7C-B20A-D960009AB190}" type="pres">
      <dgm:prSet presAssocID="{D7C4D753-4EDA-4350-93F5-862D6AE4B885}" presName="parentLeftMargin" presStyleLbl="node1" presStyleIdx="1" presStyleCnt="3"/>
      <dgm:spPr/>
    </dgm:pt>
    <dgm:pt modelId="{0BB108FC-AC61-41C6-84BA-0EC114DF2A84}" type="pres">
      <dgm:prSet presAssocID="{D7C4D753-4EDA-4350-93F5-862D6AE4B88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870626F-C298-409B-92D5-449BADEEC868}" type="pres">
      <dgm:prSet presAssocID="{D7C4D753-4EDA-4350-93F5-862D6AE4B885}" presName="negativeSpace" presStyleCnt="0"/>
      <dgm:spPr/>
    </dgm:pt>
    <dgm:pt modelId="{531A4D27-9FC1-4E25-99E6-072A48F86B5D}" type="pres">
      <dgm:prSet presAssocID="{D7C4D753-4EDA-4350-93F5-862D6AE4B88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502AB0C-E3D0-42C0-8324-0C85F9DD47FF}" type="presOf" srcId="{5F88C913-00E8-4C79-B6A0-D078B210628F}" destId="{927EAC15-0581-4C53-8182-05F83FEF5952}" srcOrd="0" destOrd="1" presId="urn:microsoft.com/office/officeart/2005/8/layout/list1"/>
    <dgm:cxn modelId="{C87E3B0D-E794-4A02-8AEC-785AE51F0341}" type="presOf" srcId="{761F3F34-1DCF-4EDC-8FC5-6DE07BD8C4D7}" destId="{531A4D27-9FC1-4E25-99E6-072A48F86B5D}" srcOrd="0" destOrd="1" presId="urn:microsoft.com/office/officeart/2005/8/layout/list1"/>
    <dgm:cxn modelId="{310E6711-7941-47F6-96BE-A0433C5745DD}" type="presOf" srcId="{CEC1BE3E-4F4A-428A-ACF7-0F027B3F69F6}" destId="{C512790C-11FD-4E2F-A789-C00BE2832BEB}" srcOrd="0" destOrd="0" presId="urn:microsoft.com/office/officeart/2005/8/layout/list1"/>
    <dgm:cxn modelId="{51BB5417-65CD-44C5-81D4-F9FA0A7FB97F}" srcId="{D7C4D753-4EDA-4350-93F5-862D6AE4B885}" destId="{7DC85486-7966-49C5-95B3-A9FA6F01D42B}" srcOrd="0" destOrd="0" parTransId="{44B5BE62-58DD-48E9-BD4B-3ED3D43D5704}" sibTransId="{325C912F-1736-4676-B193-EB5A8A3183BE}"/>
    <dgm:cxn modelId="{FC928F29-6E06-4264-B37C-F4304F4862D3}" type="presOf" srcId="{47DCBFA7-8D5A-4FC3-A15D-8D692167854C}" destId="{B2D8836E-7DFC-479B-BD83-E82369D071B0}" srcOrd="0" destOrd="0" presId="urn:microsoft.com/office/officeart/2005/8/layout/list1"/>
    <dgm:cxn modelId="{AC398561-CB12-4AD8-ADD8-C3EBA1569ED5}" type="presOf" srcId="{D7C4D753-4EDA-4350-93F5-862D6AE4B885}" destId="{92F22438-F268-4F7C-B20A-D960009AB190}" srcOrd="0" destOrd="0" presId="urn:microsoft.com/office/officeart/2005/8/layout/list1"/>
    <dgm:cxn modelId="{71F9DF61-C8AA-4157-895F-5B88C58450F8}" srcId="{D7C4D753-4EDA-4350-93F5-862D6AE4B885}" destId="{761F3F34-1DCF-4EDC-8FC5-6DE07BD8C4D7}" srcOrd="1" destOrd="0" parTransId="{8D34E2B5-F9C5-4FBD-B5C0-96BC2045AC0D}" sibTransId="{8351DA94-4C0A-4363-9D06-1C712D13F784}"/>
    <dgm:cxn modelId="{DD530744-CEEA-46B2-8CDA-FCCCCACC76D8}" srcId="{47DCBFA7-8D5A-4FC3-A15D-8D692167854C}" destId="{55F61A09-0BCC-431F-B676-FF44045E9B87}" srcOrd="0" destOrd="0" parTransId="{ABEB859C-49A9-4220-A110-1B7EC7FC0B25}" sibTransId="{4EBC1488-A3A3-47B3-AFC4-0F07BC99D17B}"/>
    <dgm:cxn modelId="{FCC3176B-1984-4BF7-BB5F-8C24794C8BAD}" srcId="{1D6F6166-529C-4DA6-9E94-10535A930CAE}" destId="{CEC1BE3E-4F4A-428A-ACF7-0F027B3F69F6}" srcOrd="0" destOrd="0" parTransId="{77B96CD7-E7B4-44D9-8205-F26D1836FF7C}" sibTransId="{B9B50B06-7B99-4A38-957E-DE20EA71FA42}"/>
    <dgm:cxn modelId="{905F9153-0420-438C-A7AE-674A008BDD63}" type="presOf" srcId="{1D6F6166-529C-4DA6-9E94-10535A930CAE}" destId="{027F49D6-A9A3-4BE9-AC7C-4B7D45E2AC46}" srcOrd="1" destOrd="0" presId="urn:microsoft.com/office/officeart/2005/8/layout/list1"/>
    <dgm:cxn modelId="{55BA6B8B-A87A-4325-882F-49DEBF229E31}" srcId="{193983EB-4A07-424B-A30D-EA8F0BAEFC33}" destId="{1D6F6166-529C-4DA6-9E94-10535A930CAE}" srcOrd="0" destOrd="0" parTransId="{BB642732-D21E-426C-8F66-28F36F7C3A91}" sibTransId="{0266A56E-CC0A-44D7-8757-C15A9DC2D8D0}"/>
    <dgm:cxn modelId="{3296619E-07C4-4E0E-BCB9-B48BC9B4CFA9}" type="presOf" srcId="{55F61A09-0BCC-431F-B676-FF44045E9B87}" destId="{927EAC15-0581-4C53-8182-05F83FEF5952}" srcOrd="0" destOrd="0" presId="urn:microsoft.com/office/officeart/2005/8/layout/list1"/>
    <dgm:cxn modelId="{A9AFD4AA-2FC5-4FE5-812A-3FCFE52C1DC5}" type="presOf" srcId="{193983EB-4A07-424B-A30D-EA8F0BAEFC33}" destId="{AF91079E-75B3-4688-A53D-9CC5226E5753}" srcOrd="0" destOrd="0" presId="urn:microsoft.com/office/officeart/2005/8/layout/list1"/>
    <dgm:cxn modelId="{4C0C40AD-F1D5-4213-B314-CF538AAE1956}" srcId="{193983EB-4A07-424B-A30D-EA8F0BAEFC33}" destId="{D7C4D753-4EDA-4350-93F5-862D6AE4B885}" srcOrd="2" destOrd="0" parTransId="{A311D01C-931A-40CD-BD97-774E73E246EA}" sibTransId="{762DEA80-C86B-4500-89CE-B33DFB9B26CB}"/>
    <dgm:cxn modelId="{CF4735C9-0107-42F4-AFA9-8F65264A3094}" type="presOf" srcId="{47DCBFA7-8D5A-4FC3-A15D-8D692167854C}" destId="{F136C314-382F-4275-819E-C249B63938E4}" srcOrd="1" destOrd="0" presId="urn:microsoft.com/office/officeart/2005/8/layout/list1"/>
    <dgm:cxn modelId="{564726CE-F76A-4FAD-9223-4EFDD31BCF25}" type="presOf" srcId="{7DC85486-7966-49C5-95B3-A9FA6F01D42B}" destId="{531A4D27-9FC1-4E25-99E6-072A48F86B5D}" srcOrd="0" destOrd="0" presId="urn:microsoft.com/office/officeart/2005/8/layout/list1"/>
    <dgm:cxn modelId="{B7A28DD6-ECBC-41F3-8764-167DD11DC7F8}" srcId="{47DCBFA7-8D5A-4FC3-A15D-8D692167854C}" destId="{5F88C913-00E8-4C79-B6A0-D078B210628F}" srcOrd="1" destOrd="0" parTransId="{C6709406-F9BF-4EBD-AFB2-E3B7D55C119F}" sibTransId="{D3BEF8D2-4A49-4302-A22B-8E662CDF54DA}"/>
    <dgm:cxn modelId="{CD7C36D7-F6D4-4C70-B32F-F63BEE03CD8E}" type="presOf" srcId="{1D6F6166-529C-4DA6-9E94-10535A930CAE}" destId="{EE071EAF-244B-4260-A55D-68CDE99FF351}" srcOrd="0" destOrd="0" presId="urn:microsoft.com/office/officeart/2005/8/layout/list1"/>
    <dgm:cxn modelId="{29C397D8-910C-4420-BFC0-63BDDB4017B2}" srcId="{193983EB-4A07-424B-A30D-EA8F0BAEFC33}" destId="{47DCBFA7-8D5A-4FC3-A15D-8D692167854C}" srcOrd="1" destOrd="0" parTransId="{19FD5A47-7252-4847-917D-72643F03AE25}" sibTransId="{4ADFA7D9-F572-4D72-AF14-4CA971C53DE9}"/>
    <dgm:cxn modelId="{C7D24CEF-B933-4127-926C-C9B0BD345812}" type="presOf" srcId="{D7C4D753-4EDA-4350-93F5-862D6AE4B885}" destId="{0BB108FC-AC61-41C6-84BA-0EC114DF2A84}" srcOrd="1" destOrd="0" presId="urn:microsoft.com/office/officeart/2005/8/layout/list1"/>
    <dgm:cxn modelId="{09D62956-9C36-474F-9881-C83A7C6F6E2B}" type="presParOf" srcId="{AF91079E-75B3-4688-A53D-9CC5226E5753}" destId="{2EDACD2E-4A24-4C05-B712-CA2E624BDDCC}" srcOrd="0" destOrd="0" presId="urn:microsoft.com/office/officeart/2005/8/layout/list1"/>
    <dgm:cxn modelId="{A38E524F-33E7-4986-9E9D-1AC19E6E0A71}" type="presParOf" srcId="{2EDACD2E-4A24-4C05-B712-CA2E624BDDCC}" destId="{EE071EAF-244B-4260-A55D-68CDE99FF351}" srcOrd="0" destOrd="0" presId="urn:microsoft.com/office/officeart/2005/8/layout/list1"/>
    <dgm:cxn modelId="{06646348-383D-46EA-ACAD-C32CA470A988}" type="presParOf" srcId="{2EDACD2E-4A24-4C05-B712-CA2E624BDDCC}" destId="{027F49D6-A9A3-4BE9-AC7C-4B7D45E2AC46}" srcOrd="1" destOrd="0" presId="urn:microsoft.com/office/officeart/2005/8/layout/list1"/>
    <dgm:cxn modelId="{37D5AAEE-8AD4-4ED1-B2B5-5BBE8AF64A6E}" type="presParOf" srcId="{AF91079E-75B3-4688-A53D-9CC5226E5753}" destId="{05FF3AD9-CB14-4BFD-8C45-56C1F655E18E}" srcOrd="1" destOrd="0" presId="urn:microsoft.com/office/officeart/2005/8/layout/list1"/>
    <dgm:cxn modelId="{B5256537-9CA6-49F9-A74B-45A3A6A492FF}" type="presParOf" srcId="{AF91079E-75B3-4688-A53D-9CC5226E5753}" destId="{C512790C-11FD-4E2F-A789-C00BE2832BEB}" srcOrd="2" destOrd="0" presId="urn:microsoft.com/office/officeart/2005/8/layout/list1"/>
    <dgm:cxn modelId="{C9EE7A98-6260-44E2-A1C0-E64003EE1B80}" type="presParOf" srcId="{AF91079E-75B3-4688-A53D-9CC5226E5753}" destId="{F127D83B-82E4-490E-AFA9-9598F84376EC}" srcOrd="3" destOrd="0" presId="urn:microsoft.com/office/officeart/2005/8/layout/list1"/>
    <dgm:cxn modelId="{6E0807BC-EED0-44CF-B139-6BCDD4462AFB}" type="presParOf" srcId="{AF91079E-75B3-4688-A53D-9CC5226E5753}" destId="{38578110-5B3D-427A-B541-C47E4290F762}" srcOrd="4" destOrd="0" presId="urn:microsoft.com/office/officeart/2005/8/layout/list1"/>
    <dgm:cxn modelId="{9151AF4E-FB1B-420B-AAE7-FBC5A7B8A60C}" type="presParOf" srcId="{38578110-5B3D-427A-B541-C47E4290F762}" destId="{B2D8836E-7DFC-479B-BD83-E82369D071B0}" srcOrd="0" destOrd="0" presId="urn:microsoft.com/office/officeart/2005/8/layout/list1"/>
    <dgm:cxn modelId="{9650EDCB-FB24-490B-B473-F8B3E39FCC5B}" type="presParOf" srcId="{38578110-5B3D-427A-B541-C47E4290F762}" destId="{F136C314-382F-4275-819E-C249B63938E4}" srcOrd="1" destOrd="0" presId="urn:microsoft.com/office/officeart/2005/8/layout/list1"/>
    <dgm:cxn modelId="{CEB39C51-8917-402C-BC15-CC6060CCE65A}" type="presParOf" srcId="{AF91079E-75B3-4688-A53D-9CC5226E5753}" destId="{5C6144CF-868E-4BFD-B93E-54FB7D60A151}" srcOrd="5" destOrd="0" presId="urn:microsoft.com/office/officeart/2005/8/layout/list1"/>
    <dgm:cxn modelId="{C3A712F0-40C7-411D-936B-E06B6A4CDBCB}" type="presParOf" srcId="{AF91079E-75B3-4688-A53D-9CC5226E5753}" destId="{927EAC15-0581-4C53-8182-05F83FEF5952}" srcOrd="6" destOrd="0" presId="urn:microsoft.com/office/officeart/2005/8/layout/list1"/>
    <dgm:cxn modelId="{A7A93D20-5145-4788-9EDA-AB013E4D791A}" type="presParOf" srcId="{AF91079E-75B3-4688-A53D-9CC5226E5753}" destId="{6F2FDA3C-EBF2-4CDE-B9D2-494280B97E93}" srcOrd="7" destOrd="0" presId="urn:microsoft.com/office/officeart/2005/8/layout/list1"/>
    <dgm:cxn modelId="{F3B2BB88-2235-4F9A-B4EE-34E2C54113D4}" type="presParOf" srcId="{AF91079E-75B3-4688-A53D-9CC5226E5753}" destId="{729E2BE9-C6D7-45F0-BA52-0A0EB0BCFF87}" srcOrd="8" destOrd="0" presId="urn:microsoft.com/office/officeart/2005/8/layout/list1"/>
    <dgm:cxn modelId="{20FCE1D3-5FB7-45F4-A97A-451851589F25}" type="presParOf" srcId="{729E2BE9-C6D7-45F0-BA52-0A0EB0BCFF87}" destId="{92F22438-F268-4F7C-B20A-D960009AB190}" srcOrd="0" destOrd="0" presId="urn:microsoft.com/office/officeart/2005/8/layout/list1"/>
    <dgm:cxn modelId="{FB144EA3-70DC-4F84-A8B3-59507C92F0BD}" type="presParOf" srcId="{729E2BE9-C6D7-45F0-BA52-0A0EB0BCFF87}" destId="{0BB108FC-AC61-41C6-84BA-0EC114DF2A84}" srcOrd="1" destOrd="0" presId="urn:microsoft.com/office/officeart/2005/8/layout/list1"/>
    <dgm:cxn modelId="{7E4F69A4-5BA5-443D-82D3-3EC779264756}" type="presParOf" srcId="{AF91079E-75B3-4688-A53D-9CC5226E5753}" destId="{7870626F-C298-409B-92D5-449BADEEC868}" srcOrd="9" destOrd="0" presId="urn:microsoft.com/office/officeart/2005/8/layout/list1"/>
    <dgm:cxn modelId="{8FE81A1E-38CC-4688-AED5-D21640C0B874}" type="presParOf" srcId="{AF91079E-75B3-4688-A53D-9CC5226E5753}" destId="{531A4D27-9FC1-4E25-99E6-072A48F86B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2790C-11FD-4E2F-A789-C00BE2832BEB}">
      <dsp:nvSpPr>
        <dsp:cNvPr id="0" name=""/>
        <dsp:cNvSpPr/>
      </dsp:nvSpPr>
      <dsp:spPr>
        <a:xfrm>
          <a:off x="0" y="499766"/>
          <a:ext cx="11678817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406" tIns="499872" rIns="90640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Creation of tasks for executive layer</a:t>
          </a:r>
          <a:endParaRPr lang="en-NZ" sz="24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0" y="499766"/>
        <a:ext cx="11678817" cy="1020600"/>
      </dsp:txXfrm>
    </dsp:sp>
    <dsp:sp modelId="{027F49D6-A9A3-4BE9-AC7C-4B7D45E2AC46}">
      <dsp:nvSpPr>
        <dsp:cNvPr id="0" name=""/>
        <dsp:cNvSpPr/>
      </dsp:nvSpPr>
      <dsp:spPr>
        <a:xfrm>
          <a:off x="583940" y="145526"/>
          <a:ext cx="8175171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002" tIns="0" rIns="30900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Planner layer (abstract representation)</a:t>
          </a:r>
          <a:endParaRPr lang="en-NZ" sz="2400" kern="1200" dirty="0"/>
        </a:p>
      </dsp:txBody>
      <dsp:txXfrm>
        <a:off x="618525" y="180111"/>
        <a:ext cx="8106001" cy="639310"/>
      </dsp:txXfrm>
    </dsp:sp>
    <dsp:sp modelId="{927EAC15-0581-4C53-8182-05F83FEF5952}">
      <dsp:nvSpPr>
        <dsp:cNvPr id="0" name=""/>
        <dsp:cNvSpPr/>
      </dsp:nvSpPr>
      <dsp:spPr>
        <a:xfrm>
          <a:off x="0" y="2004206"/>
          <a:ext cx="11678817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406" tIns="499872" rIns="90640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Creation of behavior for implementation of received task</a:t>
          </a:r>
          <a:endParaRPr lang="en-NZ" sz="2400" b="0" kern="1200" cap="none" spc="0" dirty="0">
            <a:ln w="0"/>
            <a:solidFill>
              <a:srgbClr val="00B05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Forming of commands for functional layer</a:t>
          </a:r>
          <a:endParaRPr lang="en-NZ" sz="2400" b="0" kern="1200" cap="none" spc="0" dirty="0">
            <a:ln w="0"/>
            <a:solidFill>
              <a:srgbClr val="00B05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0" y="2004206"/>
        <a:ext cx="11678817" cy="1398600"/>
      </dsp:txXfrm>
    </dsp:sp>
    <dsp:sp modelId="{F136C314-382F-4275-819E-C249B63938E4}">
      <dsp:nvSpPr>
        <dsp:cNvPr id="0" name=""/>
        <dsp:cNvSpPr/>
      </dsp:nvSpPr>
      <dsp:spPr>
        <a:xfrm>
          <a:off x="583940" y="1649966"/>
          <a:ext cx="8175171" cy="708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002" tIns="0" rIns="30900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Executive layer (intermediate representation)</a:t>
          </a:r>
          <a:endParaRPr lang="en-NZ" sz="2400" kern="1200" dirty="0"/>
        </a:p>
      </dsp:txBody>
      <dsp:txXfrm>
        <a:off x="618525" y="1684551"/>
        <a:ext cx="8106001" cy="639310"/>
      </dsp:txXfrm>
    </dsp:sp>
    <dsp:sp modelId="{531A4D27-9FC1-4E25-99E6-072A48F86B5D}">
      <dsp:nvSpPr>
        <dsp:cNvPr id="0" name=""/>
        <dsp:cNvSpPr/>
      </dsp:nvSpPr>
      <dsp:spPr>
        <a:xfrm>
          <a:off x="0" y="3886646"/>
          <a:ext cx="11678817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406" tIns="499872" rIns="90640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400" b="0" kern="1200" cap="none" spc="0" dirty="0">
              <a:ln w="0"/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Behavioural control of the system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400" b="0" kern="1200" cap="none" spc="0" dirty="0">
              <a:ln w="0"/>
              <a:solidFill>
                <a:srgbClr val="92D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Execution of commands by interaction with sensors, actuators, motors, etc.</a:t>
          </a:r>
        </a:p>
      </dsp:txBody>
      <dsp:txXfrm>
        <a:off x="0" y="3886646"/>
        <a:ext cx="11678817" cy="1398600"/>
      </dsp:txXfrm>
    </dsp:sp>
    <dsp:sp modelId="{0BB108FC-AC61-41C6-84BA-0EC114DF2A84}">
      <dsp:nvSpPr>
        <dsp:cNvPr id="0" name=""/>
        <dsp:cNvSpPr/>
      </dsp:nvSpPr>
      <dsp:spPr>
        <a:xfrm>
          <a:off x="583940" y="3532406"/>
          <a:ext cx="8175171" cy="708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9002" tIns="0" rIns="30900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Functional layer (low level representation) </a:t>
          </a:r>
          <a:endParaRPr lang="en-NZ" sz="2400" kern="1200" dirty="0"/>
        </a:p>
      </dsp:txBody>
      <dsp:txXfrm>
        <a:off x="618525" y="3566991"/>
        <a:ext cx="8106001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6E283-66E4-4791-AA0B-DCBB40FDD88E}" type="datetimeFigureOut">
              <a:rPr lang="en-NZ" smtClean="0"/>
              <a:t>2/07/2019</a:t>
            </a:fld>
            <a:endParaRPr lang="en-N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97068-C9A1-4D01-B55E-747A3C5820F6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597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7743-090D-4F48-AF96-E3223EECB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0994A-2BE5-4EE6-9BAC-2D4C9FF92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C3892-F42A-4361-93CE-21E72711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704F-73A4-485B-A5D1-2F31C407C9FB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27008-8E34-4BD1-9A0C-47E245D2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E989B-F71A-446A-B73E-92055E3E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8393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F111-D95C-4058-B58F-0529E48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FB6FC-9CA7-4379-A7E1-29AA79854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76A05-54DB-43AB-98A8-F7397A1B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3DA8-DDEC-4BC1-9168-E78D3A456820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20971-A8BD-419C-8454-979D7068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0F057-2F9D-4AAC-96E6-9B0A2289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49151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785E45-907D-4639-827F-FC0F97EFA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AF9EE-9126-48D4-AB92-E4D32788A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6BFB2-2FD1-4342-9FBE-1F92FA4D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77DA-5EFA-4FF2-A6A1-243AC78E7D12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E9A83-02DC-4013-8460-9C36B48C2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39760-4945-4596-B778-865A1BE79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287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B3B0-82EF-4C59-9111-210206E0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622E-97BF-4D7D-A8A6-36200C6FA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7B132-29A3-40E3-9F84-740F810A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995EC-AB30-4EFF-9DFA-84FE54D05F6B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04A42-90B5-44C3-8190-C09D32D9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E2224-8DBC-431D-90CF-6017CC51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53180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C087-0FBE-43EC-8E0F-0638D111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AA111-6421-424A-A562-03362C8C2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F4E83-3AAB-401C-8020-24D850A5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B2FB-6C87-4FAD-8E69-459437FE8D43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97788-93AA-4149-B4C5-9BC5149C7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E1872-BDA7-4A76-BD97-32AD7B0F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28239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A7E8-6322-4240-920F-8316F012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B2514-A62F-4DFC-A107-908A8FFCB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AA7F9-FB33-4743-AEF9-7EC3C433D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E377A-26AC-458C-A3DE-B9588661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A53C-E63F-459D-8714-93F30DFF87AE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7C6E4-A0AF-42B5-9A5B-8B48AFA7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4B45F-2B8D-4EF4-BFBD-9F941409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6085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494A-6596-4CB2-9C02-4F013EC2E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CD5AD-35E4-437A-9CA0-15A6B2D19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B2CC6-B883-43AE-BAB7-5E99BDB2D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66FB2-360D-4170-9D83-C05B36AF0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7B412-BB89-4E5D-BCAD-E1CF00C43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BA05-0BE7-4A6E-B85E-EBE63237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EB63-51FD-459A-8AC7-C34F5147AEBD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B7110-6D39-4D23-AD33-27C1914FD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2E8034-F591-4285-9768-C1A8688B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938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E3AD-EA98-4EC5-A2CE-1F180B161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DC195-38DC-4A44-89E2-70FC9785E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22C6-1BB5-47BC-BA62-244D8B7F8E47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D5C25-9075-485F-B552-EF2389D1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D38-35D4-45F6-A897-7A312308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3784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8E6A5-6480-43C5-9C08-BDBB53D4E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C14E4-8F49-45DB-9318-175DF8B5C713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4C077-5F3D-4A3B-BE66-752C95FAE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750B1-EF4F-4598-B269-5C475D1D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6088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5F41-03C2-4CCC-A381-D2DE0D92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467A-2E3E-45E9-B893-4F4294A2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5D727-E1B0-41A6-8EEE-A86948E3F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E70DD-E7A1-40AE-BF8C-F78C359C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6ABD4-2823-42A8-8A07-A5D9B9D3463F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FF9F9-EBE7-4A93-9661-4628C618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5B965-AAB0-4D5F-BAC9-2E51D421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2393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2949-B624-4C9C-AD95-C8E9B3B2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5CAEE5-677E-4E24-BEC8-AA4988743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CB6F8-A846-44F5-BC4C-21AD31E23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147F2-BE7C-4376-A37D-9CB542B5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27853-39B2-46D1-BF6D-881B4A772D80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B48CC-7805-4BCD-9D29-B3C2FEA1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AAA06-3611-48E9-A328-43246629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3467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4EAD41-1538-4D75-BBE3-14FE9BE4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DC5AB-8446-4F76-9982-45B8E9027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93F23-24AA-495A-8589-8D330D84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C2252-820F-4F6C-8872-29375A657913}" type="datetime1">
              <a:rPr lang="en-NZ" smtClean="0"/>
              <a:t>2/07/2019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20C3D-3E68-434E-BB99-5296C8AB4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B62B8-B4D9-4A51-9C77-3E586759B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B6977-7840-4317-ADCC-32EC6FE8F1B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6838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image" Target="../media/image14.jpeg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Explosion-153710_icon.svg" TargetMode="Externa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E288CD71-AD0B-417C-9AAD-E1465C2DBE0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3" r="1" b="10370"/>
          <a:stretch/>
        </p:blipFill>
        <p:spPr>
          <a:xfrm>
            <a:off x="4818888" y="-479"/>
            <a:ext cx="7373112" cy="4252439"/>
          </a:xfrm>
          <a:prstGeom prst="rect">
            <a:avLst/>
          </a:prstGeom>
        </p:spPr>
      </p:pic>
      <p:pic>
        <p:nvPicPr>
          <p:cNvPr id="6" name="Picture 5" descr="Edenz logo_for monitor(RGB)_Large">
            <a:extLst>
              <a:ext uri="{FF2B5EF4-FFF2-40B4-BE49-F238E27FC236}">
                <a16:creationId xmlns:a16="http://schemas.microsoft.com/office/drawing/2014/main" id="{C4F745B5-AF33-4D76-96DF-D970162C00D1}"/>
              </a:ext>
            </a:extLst>
          </p:cNvPr>
          <p:cNvPicPr/>
          <p:nvPr/>
        </p:nvPicPr>
        <p:blipFill rotWithShape="1">
          <a:blip r:embed="rId3" cstate="print"/>
          <a:srcRect l="12103" r="16504" b="-3"/>
          <a:stretch/>
        </p:blipFill>
        <p:spPr bwMode="auto">
          <a:xfrm>
            <a:off x="6838122" y="4251960"/>
            <a:ext cx="5353878" cy="2606039"/>
          </a:xfrm>
          <a:prstGeom prst="rect">
            <a:avLst/>
          </a:prstGeom>
          <a:noFill/>
        </p:spPr>
      </p:pic>
      <p:sp>
        <p:nvSpPr>
          <p:cNvPr id="29" name="Freeform 3">
            <a:extLst>
              <a:ext uri="{FF2B5EF4-FFF2-40B4-BE49-F238E27FC236}">
                <a16:creationId xmlns:a16="http://schemas.microsoft.com/office/drawing/2014/main" id="{66BCEC1B-9617-4EF1-9B03-4BD43D100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CCBFD80B-276C-4775-A363-20693A7C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5CFD-C6AB-47F9-A5D8-8717AB26D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4600" dirty="0"/>
              <a:t>Alternative </a:t>
            </a:r>
            <a:br>
              <a:rPr lang="en-US" sz="4600" dirty="0"/>
            </a:br>
            <a:r>
              <a:rPr lang="en-US" sz="4600" dirty="0"/>
              <a:t>Human-Computer Interfaces</a:t>
            </a:r>
            <a:br>
              <a:rPr lang="en-US" sz="4600" dirty="0"/>
            </a:br>
            <a:endParaRPr lang="en-NZ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C75E8-FC4D-4989-8DC3-A2EF248D4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7815" y="5678141"/>
            <a:ext cx="2667261" cy="1179859"/>
          </a:xfrm>
        </p:spPr>
        <p:txBody>
          <a:bodyPr anchor="b">
            <a:noAutofit/>
          </a:bodyPr>
          <a:lstStyle/>
          <a:p>
            <a:pPr algn="r"/>
            <a:endParaRPr lang="en-US" sz="2500" dirty="0"/>
          </a:p>
          <a:p>
            <a:pPr algn="r"/>
            <a:r>
              <a:rPr lang="en-US" sz="2500" dirty="0"/>
              <a:t>Pavel Sobolev   </a:t>
            </a:r>
          </a:p>
          <a:p>
            <a:pPr algn="r"/>
            <a:r>
              <a:rPr lang="en-US" sz="2500" dirty="0"/>
              <a:t>2019</a:t>
            </a:r>
            <a:endParaRPr lang="en-NZ" sz="2500" dirty="0"/>
          </a:p>
        </p:txBody>
      </p:sp>
    </p:spTree>
    <p:extLst>
      <p:ext uri="{BB962C8B-B14F-4D97-AF65-F5344CB8AC3E}">
        <p14:creationId xmlns:p14="http://schemas.microsoft.com/office/powerpoint/2010/main" val="398847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73FC-7AE2-48EE-A7CE-3F976EB42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369976" cy="10356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Use case</a:t>
            </a:r>
            <a:b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D87F3-8C9B-409C-A144-78C93367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10</a:t>
            </a:fld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4690F-D447-4F9E-9D28-1AED15F41FB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t="4204" r="7597" b="6514"/>
          <a:stretch/>
        </p:blipFill>
        <p:spPr bwMode="auto">
          <a:xfrm>
            <a:off x="1929975" y="0"/>
            <a:ext cx="9748838" cy="68580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981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26B4-6E12-4C5A-8EBD-4AC1A2D3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92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System architecture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775154-1252-4626-8E4C-88D1C3921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734560"/>
              </p:ext>
            </p:extLst>
          </p:nvPr>
        </p:nvGraphicFramePr>
        <p:xfrm>
          <a:off x="256590" y="1063691"/>
          <a:ext cx="11678817" cy="5430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99A79-C0C4-4A99-82FF-CCE258C6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11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90C0C4-31D9-4AE5-83FB-4C46B9799A27}"/>
              </a:ext>
            </a:extLst>
          </p:cNvPr>
          <p:cNvSpPr txBox="1">
            <a:spLocks/>
          </p:cNvSpPr>
          <p:nvPr/>
        </p:nvSpPr>
        <p:spPr>
          <a:xfrm>
            <a:off x="5514391" y="363537"/>
            <a:ext cx="5839409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Three-layered architecture for robotic software</a:t>
            </a:r>
          </a:p>
          <a:p>
            <a:r>
              <a:rPr lang="en-NZ" sz="3600" dirty="0"/>
              <a:t>(Ahmad &amp; Ali Babar, 2016; Gomaa, 2000; Kortenkamp, 2015)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endParaRPr lang="en-NZ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71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CF83C-1C36-4EC4-BC63-0B0A78C3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14201" cy="4652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Mapping of software components to used architecture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7168C-ACDC-406A-AE53-DAB82E05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12</a:t>
            </a:fld>
            <a:endParaRPr lang="en-NZ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4EBE90-1009-40C8-B369-41F9E9E8F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35103"/>
              </p:ext>
            </p:extLst>
          </p:nvPr>
        </p:nvGraphicFramePr>
        <p:xfrm>
          <a:off x="0" y="629758"/>
          <a:ext cx="12192000" cy="6124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77069">
                  <a:extLst>
                    <a:ext uri="{9D8B030D-6E8A-4147-A177-3AD203B41FA5}">
                      <a16:colId xmlns:a16="http://schemas.microsoft.com/office/drawing/2014/main" val="2178759069"/>
                    </a:ext>
                  </a:extLst>
                </a:gridCol>
                <a:gridCol w="6714931">
                  <a:extLst>
                    <a:ext uri="{9D8B030D-6E8A-4147-A177-3AD203B41FA5}">
                      <a16:colId xmlns:a16="http://schemas.microsoft.com/office/drawing/2014/main" val="2054504999"/>
                    </a:ext>
                  </a:extLst>
                </a:gridCol>
              </a:tblGrid>
              <a:tr h="596347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4000" b="1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Times New Roman" panose="02020603050405020304" pitchFamily="18" charset="0"/>
                          <a:cs typeface="Segoe UI Light" panose="020B0502040204020203" pitchFamily="34" charset="0"/>
                        </a:rPr>
                        <a:t>Layers</a:t>
                      </a:r>
                      <a:endParaRPr lang="en-NZ" sz="4000" b="1" cap="none" spc="0" dirty="0">
                        <a:ln w="0"/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4000" b="1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Times New Roman" panose="02020603050405020304" pitchFamily="18" charset="0"/>
                          <a:cs typeface="Segoe UI Light" panose="020B0502040204020203" pitchFamily="34" charset="0"/>
                        </a:rPr>
                        <a:t>Components and their classes </a:t>
                      </a:r>
                      <a:endParaRPr lang="en-NZ" sz="4000" b="1" cap="none" spc="0" dirty="0">
                        <a:ln w="0"/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267652"/>
                  </a:ext>
                </a:extLst>
              </a:tr>
              <a:tr h="2214805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NZ" sz="3000" b="1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Planner layer</a:t>
                      </a: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NZ" sz="1800" b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Forming of high-level motion commands (without any assumptions about possible low-level implementation), </a:t>
                      </a: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NZ" sz="1800" b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sending of commands to the executive layer</a:t>
                      </a:r>
                      <a:endParaRPr lang="en-NZ" sz="1800" b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SettingsStorage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(DLL) </a:t>
                      </a:r>
                      <a:r>
                        <a:rPr lang="en-NZ" sz="160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[SettingsData, InternalStorageProvider]</a:t>
                      </a:r>
                      <a:endParaRPr lang="en-US" sz="1600" i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GazeSurface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(DLL)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[GazeSurface]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Enumerations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(DLL) 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[EnumStrings, MoveGoalRectangle]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CommandSsh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(DLL)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[SshConnector]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CommandMotion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(DLL) 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[IMotionCommand, GPIOSshMotion]</a:t>
                      </a: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ClassesExtentions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(DLL) 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[PointExtention, NewtonJsonReaderExtention, StringToRobotCommandExtention]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GazeMindDriver</a:t>
                      </a:r>
                      <a:r>
                        <a:rPr lang="en-US" sz="1600" b="1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Times New Roman" panose="02020603050405020304" pitchFamily="18" charset="0"/>
                          <a:cs typeface="Segoe UI Light" panose="020B0502040204020203" pitchFamily="34" charset="0"/>
                        </a:rPr>
                        <a:t> (EXE) </a:t>
                      </a:r>
                      <a:r>
                        <a:rPr lang="en-US" sz="1600" b="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Times New Roman" panose="02020603050405020304" pitchFamily="18" charset="0"/>
                          <a:cs typeface="Segoe UI Light" panose="020B0502040204020203" pitchFamily="34" charset="0"/>
                        </a:rPr>
                        <a:t>[MainWindow]</a:t>
                      </a:r>
                      <a:endParaRPr lang="en-NZ" sz="1600" b="0" i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770060"/>
                  </a:ext>
                </a:extLst>
              </a:tr>
              <a:tr h="157351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NZ" sz="3000" b="1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Executive layer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NZ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Forming of the equipment-oriented commands, 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NZ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interaction with the robot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StreamVideo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(DLL) </a:t>
                      </a:r>
                      <a:r>
                        <a:rPr lang="en-US" sz="150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[MotionDirectionChangedArgs, GazeCommanderPictureBox]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StreamGaze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(DLL) 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[IGazeStream, TobiiGazeStream]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StreamMind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(DLL) 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[BrainActivityValues, BrainWaveEventArgs, MindStream]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ConnectorHttp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(DLL)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[ConnectionStatusEventArgs, HttpConnector]</a:t>
                      </a:r>
                    </a:p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CommandGPIO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(DLL)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[GPIOCommand, GPIOWheelPort]</a:t>
                      </a:r>
                      <a:endParaRPr lang="en-NZ" sz="1600" i="1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Times New Roman" panose="02020603050405020304" pitchFamily="18" charset="0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038425"/>
                  </a:ext>
                </a:extLst>
              </a:tr>
              <a:tr h="157351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NZ" sz="3000" b="1" kern="120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Functional layer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NZ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Physical execution of the commands, 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NZ" sz="1800" b="0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providing of video stream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SSH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Times New Roman" panose="02020603050405020304" pitchFamily="18" charset="0"/>
                          <a:cs typeface="Segoe UI Light" panose="020B0502040204020203" pitchFamily="34" charset="0"/>
                        </a:rPr>
                        <a:t> (executive built-in system component),</a:t>
                      </a: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GPIO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Times New Roman" panose="02020603050405020304" pitchFamily="18" charset="0"/>
                          <a:cs typeface="Segoe UI Light" panose="020B0502040204020203" pitchFamily="34" charset="0"/>
                        </a:rPr>
                        <a:t> (executive built-in system component)</a:t>
                      </a: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cap="none" spc="0" dirty="0">
                          <a:ln w="0"/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Segoe UI Light" panose="020B0502040204020203" pitchFamily="34" charset="0"/>
                          <a:ea typeface="+mn-ea"/>
                          <a:cs typeface="Segoe UI Light" panose="020B0502040204020203" pitchFamily="34" charset="0"/>
                        </a:rPr>
                        <a:t>CAM_PIC.PHP</a:t>
                      </a:r>
                      <a:endParaRPr lang="en-NZ" sz="1600" b="1" kern="1200" cap="none" spc="0" dirty="0">
                        <a:ln w="0"/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706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97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26B4-6E12-4C5A-8EBD-4AC1A2D3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92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System architecture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99A79-C0C4-4A99-82FF-CCE258C6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13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076D6C-A543-4D7F-B0DB-2D17BF6A239E}"/>
              </a:ext>
            </a:extLst>
          </p:cNvPr>
          <p:cNvSpPr txBox="1">
            <a:spLocks/>
          </p:cNvSpPr>
          <p:nvPr/>
        </p:nvSpPr>
        <p:spPr>
          <a:xfrm>
            <a:off x="5514391" y="363537"/>
            <a:ext cx="5839409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Three-layered architecture for robotic software</a:t>
            </a:r>
          </a:p>
          <a:p>
            <a:r>
              <a:rPr lang="en-NZ" sz="3600" dirty="0"/>
              <a:t>(Ahmad &amp; Ali Babar, 2016; Gomaa, 2000; Kortenkamp, 2015)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endParaRPr lang="en-NZ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66678-5CF8-41BF-A6AC-C1DC7988D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This architecture allowed to achieve </a:t>
            </a:r>
          </a:p>
          <a:p>
            <a:pPr lvl="1"/>
            <a:r>
              <a:rPr lang="en-US" dirty="0"/>
              <a:t>Good level of abstraction from concrete hardware</a:t>
            </a:r>
          </a:p>
          <a:p>
            <a:pPr lvl="1"/>
            <a:r>
              <a:rPr lang="en-US" dirty="0"/>
              <a:t>High level of decoupling of components of each level </a:t>
            </a:r>
          </a:p>
          <a:p>
            <a:pPr lvl="1"/>
            <a:r>
              <a:rPr lang="en-US" dirty="0"/>
              <a:t>Cohesion between components of the same level </a:t>
            </a:r>
          </a:p>
          <a:p>
            <a:pPr lvl="1"/>
            <a:r>
              <a:rPr lang="en-US" dirty="0"/>
              <a:t>This approach restricts way of interaction between levels (best practices are event-bus architectural pattern or pipeline architectural pattern)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Disadvantages</a:t>
            </a:r>
          </a:p>
          <a:p>
            <a:pPr lvl="1"/>
            <a:r>
              <a:rPr lang="en-US" dirty="0"/>
              <a:t>Possible high level of granularity which makes system complicated for understanding and can affect maintainability   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2778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0E0779-1CE9-4EB5-B7E7-26D02A781B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65" y="0"/>
            <a:ext cx="796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B9EFB3-985E-4F04-8FAD-DBDB8D7C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84700" cy="2082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Modules </a:t>
            </a:r>
            <a:b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dependencies</a:t>
            </a:r>
            <a:b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diagram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F6352-2190-444C-B257-0608D3EB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685" y="6326803"/>
            <a:ext cx="641739" cy="365125"/>
          </a:xfrm>
        </p:spPr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14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198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95BD7-CD26-4BD8-BC7E-D955E0D7F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259563" cy="12304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Class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7A51C-B22A-47EA-8972-E566A049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15</a:t>
            </a:fld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9139A-45B0-4048-857D-AB2B51487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7" t="5000" r="6016" b="7315"/>
          <a:stretch/>
        </p:blipFill>
        <p:spPr>
          <a:xfrm>
            <a:off x="1571933" y="0"/>
            <a:ext cx="10623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9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0690-60A5-4496-BCA4-1D8566D3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7057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Technologies	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DEC6-4FFE-43A4-9EBE-F1A17044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3821" y="6389131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16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74" name="Picture 2" descr="Image result for IBM RUP logo">
            <a:extLst>
              <a:ext uri="{FF2B5EF4-FFF2-40B4-BE49-F238E27FC236}">
                <a16:creationId xmlns:a16="http://schemas.microsoft.com/office/drawing/2014/main" id="{77FBF426-E25E-4806-9979-77434192A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5" b="18984"/>
          <a:stretch/>
        </p:blipFill>
        <p:spPr bwMode="auto">
          <a:xfrm>
            <a:off x="94295" y="1237488"/>
            <a:ext cx="2498527" cy="11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UML logo">
            <a:extLst>
              <a:ext uri="{FF2B5EF4-FFF2-40B4-BE49-F238E27FC236}">
                <a16:creationId xmlns:a16="http://schemas.microsoft.com/office/drawing/2014/main" id="{0D45A4F2-A61C-4229-B527-082F00D5A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96" y="2373619"/>
            <a:ext cx="1569117" cy="113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32210F-2812-46C2-9A61-97413882F61D}"/>
              </a:ext>
            </a:extLst>
          </p:cNvPr>
          <p:cNvSpPr/>
          <p:nvPr/>
        </p:nvSpPr>
        <p:spPr>
          <a:xfrm>
            <a:off x="61789" y="719759"/>
            <a:ext cx="1772723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SDLC</a:t>
            </a:r>
            <a:endParaRPr lang="en-US" sz="2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AC3511-A49A-4A14-90F6-094FB463CABF}"/>
              </a:ext>
            </a:extLst>
          </p:cNvPr>
          <p:cNvCxnSpPr>
            <a:cxnSpLocks/>
          </p:cNvCxnSpPr>
          <p:nvPr/>
        </p:nvCxnSpPr>
        <p:spPr>
          <a:xfrm>
            <a:off x="165100" y="1212202"/>
            <a:ext cx="2837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699D4E1-CEBB-48FC-AB63-D2310741A0B5}"/>
              </a:ext>
            </a:extLst>
          </p:cNvPr>
          <p:cNvSpPr/>
          <p:nvPr/>
        </p:nvSpPr>
        <p:spPr>
          <a:xfrm>
            <a:off x="76199" y="3577259"/>
            <a:ext cx="6552761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Development tools, APIs, SDKs, platforms</a:t>
            </a:r>
            <a:endParaRPr lang="en-NZ" sz="2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4489A-86B7-4AB8-BA9E-8A3A3106999A}"/>
              </a:ext>
            </a:extLst>
          </p:cNvPr>
          <p:cNvCxnSpPr/>
          <p:nvPr/>
        </p:nvCxnSpPr>
        <p:spPr>
          <a:xfrm>
            <a:off x="177800" y="4031602"/>
            <a:ext cx="703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Related image">
            <a:extLst>
              <a:ext uri="{FF2B5EF4-FFF2-40B4-BE49-F238E27FC236}">
                <a16:creationId xmlns:a16="http://schemas.microsoft.com/office/drawing/2014/main" id="{67D41E9F-68D7-4148-B196-96EAB9C33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94" y="413281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Visual Studio logo">
            <a:extLst>
              <a:ext uri="{FF2B5EF4-FFF2-40B4-BE49-F238E27FC236}">
                <a16:creationId xmlns:a16="http://schemas.microsoft.com/office/drawing/2014/main" id="{E531099A-218F-4415-8FE3-9064456CD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4069325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4AA1C86-8166-4816-890C-C634C5D691D5}"/>
              </a:ext>
            </a:extLst>
          </p:cNvPr>
          <p:cNvGrpSpPr/>
          <p:nvPr/>
        </p:nvGrpSpPr>
        <p:grpSpPr>
          <a:xfrm>
            <a:off x="5010146" y="4130723"/>
            <a:ext cx="2457161" cy="1230768"/>
            <a:chOff x="5010146" y="3914823"/>
            <a:chExt cx="2457161" cy="1230768"/>
          </a:xfrm>
        </p:grpSpPr>
        <p:pic>
          <p:nvPicPr>
            <p:cNvPr id="3090" name="Picture 18" descr="Image result for TOBII Gaze  logo">
              <a:extLst>
                <a:ext uri="{FF2B5EF4-FFF2-40B4-BE49-F238E27FC236}">
                  <a16:creationId xmlns:a16="http://schemas.microsoft.com/office/drawing/2014/main" id="{8E67917D-AABF-4912-90AC-BD05323E7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46" y="3914823"/>
              <a:ext cx="1914528" cy="1230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A45A43-9C36-4A90-8D10-2B24CE33B02B}"/>
                </a:ext>
              </a:extLst>
            </p:cNvPr>
            <p:cNvSpPr/>
            <p:nvPr/>
          </p:nvSpPr>
          <p:spPr>
            <a:xfrm>
              <a:off x="6873875" y="3979477"/>
              <a:ext cx="59343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SDK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F19B10-5154-4F11-9A00-F346BFF16366}"/>
              </a:ext>
            </a:extLst>
          </p:cNvPr>
          <p:cNvGrpSpPr/>
          <p:nvPr/>
        </p:nvGrpSpPr>
        <p:grpSpPr>
          <a:xfrm>
            <a:off x="177800" y="5841589"/>
            <a:ext cx="3314700" cy="944539"/>
            <a:chOff x="2124076" y="5280991"/>
            <a:chExt cx="3652398" cy="857250"/>
          </a:xfrm>
        </p:grpSpPr>
        <p:pic>
          <p:nvPicPr>
            <p:cNvPr id="3092" name="Picture 20" descr="Image result for neuroSky logo">
              <a:extLst>
                <a:ext uri="{FF2B5EF4-FFF2-40B4-BE49-F238E27FC236}">
                  <a16:creationId xmlns:a16="http://schemas.microsoft.com/office/drawing/2014/main" id="{F025E521-38CF-4D5A-990D-E462DE056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076" y="5280991"/>
              <a:ext cx="321945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6B51A1-615B-4241-BBF5-0FFDAE827710}"/>
                </a:ext>
              </a:extLst>
            </p:cNvPr>
            <p:cNvSpPr/>
            <p:nvPr/>
          </p:nvSpPr>
          <p:spPr>
            <a:xfrm>
              <a:off x="5183042" y="5358282"/>
              <a:ext cx="59343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SDK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3F8190-E886-4348-B44D-FF392CC6AD4B}"/>
              </a:ext>
            </a:extLst>
          </p:cNvPr>
          <p:cNvCxnSpPr>
            <a:cxnSpLocks/>
          </p:cNvCxnSpPr>
          <p:nvPr/>
        </p:nvCxnSpPr>
        <p:spPr>
          <a:xfrm flipH="1" flipV="1">
            <a:off x="7458515" y="431801"/>
            <a:ext cx="27949" cy="4856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8C45715-6406-4B77-93A6-96C9D804C56A}"/>
              </a:ext>
            </a:extLst>
          </p:cNvPr>
          <p:cNvSpPr/>
          <p:nvPr/>
        </p:nvSpPr>
        <p:spPr>
          <a:xfrm>
            <a:off x="7582988" y="83213"/>
            <a:ext cx="3862512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Languages</a:t>
            </a:r>
            <a:endParaRPr lang="en-NZ" sz="2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2178F3-1D22-4ACD-AF32-ED98842B26C6}"/>
              </a:ext>
            </a:extLst>
          </p:cNvPr>
          <p:cNvCxnSpPr>
            <a:cxnSpLocks/>
          </p:cNvCxnSpPr>
          <p:nvPr/>
        </p:nvCxnSpPr>
        <p:spPr>
          <a:xfrm>
            <a:off x="7673599" y="575656"/>
            <a:ext cx="3797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4" name="Picture 22" descr="Image result for apache logo">
            <a:extLst>
              <a:ext uri="{FF2B5EF4-FFF2-40B4-BE49-F238E27FC236}">
                <a16:creationId xmlns:a16="http://schemas.microsoft.com/office/drawing/2014/main" id="{59AA6273-744D-4E0E-826E-2DDF43D7E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4" b="21148"/>
          <a:stretch/>
        </p:blipFill>
        <p:spPr bwMode="auto">
          <a:xfrm>
            <a:off x="3258245" y="2000594"/>
            <a:ext cx="1820998" cy="11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Image result for C# logo">
            <a:extLst>
              <a:ext uri="{FF2B5EF4-FFF2-40B4-BE49-F238E27FC236}">
                <a16:creationId xmlns:a16="http://schemas.microsoft.com/office/drawing/2014/main" id="{8CE35A24-1F38-40AE-A65E-3EBBB4A64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9" t="5230" r="10105" b="7296"/>
          <a:stretch/>
        </p:blipFill>
        <p:spPr bwMode="auto">
          <a:xfrm>
            <a:off x="7684179" y="740492"/>
            <a:ext cx="1020182" cy="114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php logo">
            <a:extLst>
              <a:ext uri="{FF2B5EF4-FFF2-40B4-BE49-F238E27FC236}">
                <a16:creationId xmlns:a16="http://schemas.microsoft.com/office/drawing/2014/main" id="{EC8D0AB8-DD40-4CFB-B4E9-2D71D2720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909" y="753785"/>
            <a:ext cx="1169899" cy="116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Image result for python logo">
            <a:extLst>
              <a:ext uri="{FF2B5EF4-FFF2-40B4-BE49-F238E27FC236}">
                <a16:creationId xmlns:a16="http://schemas.microsoft.com/office/drawing/2014/main" id="{7329C292-24CA-4FE9-A5A4-EBB122D56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554" y="853249"/>
            <a:ext cx="1020182" cy="114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E509756-3050-4345-9EB6-C807195F0C93}"/>
              </a:ext>
            </a:extLst>
          </p:cNvPr>
          <p:cNvSpPr/>
          <p:nvPr/>
        </p:nvSpPr>
        <p:spPr>
          <a:xfrm>
            <a:off x="7589438" y="2176412"/>
            <a:ext cx="3862512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Testing and QA </a:t>
            </a:r>
            <a:endParaRPr lang="en-NZ" sz="2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0E434A-3421-4EE0-9041-B7572804DEE0}"/>
              </a:ext>
            </a:extLst>
          </p:cNvPr>
          <p:cNvCxnSpPr>
            <a:cxnSpLocks/>
          </p:cNvCxnSpPr>
          <p:nvPr/>
        </p:nvCxnSpPr>
        <p:spPr>
          <a:xfrm>
            <a:off x="7692749" y="2668855"/>
            <a:ext cx="3797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0" name="Picture 28" descr="Image result for JetBrains ReSharper logo">
            <a:extLst>
              <a:ext uri="{FF2B5EF4-FFF2-40B4-BE49-F238E27FC236}">
                <a16:creationId xmlns:a16="http://schemas.microsoft.com/office/drawing/2014/main" id="{C74C633B-EB4E-4581-A34D-6E25F9692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660" y="3504068"/>
            <a:ext cx="1264463" cy="126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Image result for xUnit logo">
            <a:extLst>
              <a:ext uri="{FF2B5EF4-FFF2-40B4-BE49-F238E27FC236}">
                <a16:creationId xmlns:a16="http://schemas.microsoft.com/office/drawing/2014/main" id="{423A993B-F440-4EA2-BE56-E52BFBA22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" t="37101" r="6598" b="35595"/>
          <a:stretch/>
        </p:blipFill>
        <p:spPr bwMode="auto">
          <a:xfrm>
            <a:off x="7582988" y="2826874"/>
            <a:ext cx="1674533" cy="51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DB96083-2740-4D7B-B4B2-3946E00C9D7C}"/>
              </a:ext>
            </a:extLst>
          </p:cNvPr>
          <p:cNvGrpSpPr/>
          <p:nvPr/>
        </p:nvGrpSpPr>
        <p:grpSpPr>
          <a:xfrm>
            <a:off x="9556378" y="2772893"/>
            <a:ext cx="2141849" cy="2801382"/>
            <a:chOff x="9637599" y="3797238"/>
            <a:chExt cx="2053695" cy="2715660"/>
          </a:xfrm>
        </p:grpSpPr>
        <p:pic>
          <p:nvPicPr>
            <p:cNvPr id="3104" name="Picture 32" descr="Image result for vs profiler logo">
              <a:extLst>
                <a:ext uri="{FF2B5EF4-FFF2-40B4-BE49-F238E27FC236}">
                  <a16:creationId xmlns:a16="http://schemas.microsoft.com/office/drawing/2014/main" id="{76A3753F-3408-4DD0-8DC4-247D4C362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7599" y="3797238"/>
              <a:ext cx="2053695" cy="246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8D937EB-C8AF-4413-A883-880A6420995E}"/>
                </a:ext>
              </a:extLst>
            </p:cNvPr>
            <p:cNvSpPr/>
            <p:nvPr/>
          </p:nvSpPr>
          <p:spPr>
            <a:xfrm>
              <a:off x="9902432" y="6112788"/>
              <a:ext cx="149996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VS PROFILER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E961A52-3112-44DE-A8CD-9CEB37AE9EC5}"/>
              </a:ext>
            </a:extLst>
          </p:cNvPr>
          <p:cNvCxnSpPr>
            <a:cxnSpLocks/>
          </p:cNvCxnSpPr>
          <p:nvPr/>
        </p:nvCxnSpPr>
        <p:spPr>
          <a:xfrm flipH="1" flipV="1">
            <a:off x="3160923" y="134013"/>
            <a:ext cx="19165" cy="3330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A21B46E-82BE-4FBC-A181-A192691200A1}"/>
              </a:ext>
            </a:extLst>
          </p:cNvPr>
          <p:cNvSpPr/>
          <p:nvPr/>
        </p:nvSpPr>
        <p:spPr>
          <a:xfrm>
            <a:off x="3236766" y="60740"/>
            <a:ext cx="2837594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System level</a:t>
            </a:r>
            <a:endParaRPr lang="en-US" sz="2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FF2A53-5E13-40D2-90E0-EDA11D5A3B18}"/>
              </a:ext>
            </a:extLst>
          </p:cNvPr>
          <p:cNvCxnSpPr>
            <a:cxnSpLocks/>
          </p:cNvCxnSpPr>
          <p:nvPr/>
        </p:nvCxnSpPr>
        <p:spPr>
          <a:xfrm>
            <a:off x="3340077" y="553183"/>
            <a:ext cx="3873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6" name="Picture 34" descr="Image result for Linux logo">
            <a:extLst>
              <a:ext uri="{FF2B5EF4-FFF2-40B4-BE49-F238E27FC236}">
                <a16:creationId xmlns:a16="http://schemas.microsoft.com/office/drawing/2014/main" id="{AA2DB7FB-508B-4171-AF58-DACB7ABF7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5350" r="30279" b="4242"/>
          <a:stretch/>
        </p:blipFill>
        <p:spPr bwMode="auto">
          <a:xfrm>
            <a:off x="3352432" y="638344"/>
            <a:ext cx="1085194" cy="142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Image result for GPIO logo">
            <a:extLst>
              <a:ext uri="{FF2B5EF4-FFF2-40B4-BE49-F238E27FC236}">
                <a16:creationId xmlns:a16="http://schemas.microsoft.com/office/drawing/2014/main" id="{2D44EC88-600A-4D0D-85F4-B45DFD8E8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t="6485" r="8833" b="8775"/>
          <a:stretch/>
        </p:blipFill>
        <p:spPr bwMode="auto">
          <a:xfrm>
            <a:off x="5388601" y="633284"/>
            <a:ext cx="1873874" cy="12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Image result for Windows 10 logo">
            <a:extLst>
              <a:ext uri="{FF2B5EF4-FFF2-40B4-BE49-F238E27FC236}">
                <a16:creationId xmlns:a16="http://schemas.microsoft.com/office/drawing/2014/main" id="{45E71B0F-BE4A-40D7-B427-39EF86910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r="17844"/>
          <a:stretch/>
        </p:blipFill>
        <p:spPr bwMode="auto">
          <a:xfrm>
            <a:off x="4365879" y="663989"/>
            <a:ext cx="995406" cy="13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Image result for BASH logo">
            <a:extLst>
              <a:ext uri="{FF2B5EF4-FFF2-40B4-BE49-F238E27FC236}">
                <a16:creationId xmlns:a16="http://schemas.microsoft.com/office/drawing/2014/main" id="{741F335E-12C3-4A0C-AD05-92875719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583" y="1957085"/>
            <a:ext cx="2000574" cy="84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Image result for ssh logo">
            <a:extLst>
              <a:ext uri="{FF2B5EF4-FFF2-40B4-BE49-F238E27FC236}">
                <a16:creationId xmlns:a16="http://schemas.microsoft.com/office/drawing/2014/main" id="{CCB49A66-297B-4D54-9DC7-2CD81F002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9" t="19291" r="26906" b="19040"/>
          <a:stretch/>
        </p:blipFill>
        <p:spPr bwMode="auto">
          <a:xfrm>
            <a:off x="6235943" y="2794592"/>
            <a:ext cx="973170" cy="97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CE579C48-142B-485F-B160-5F0801125EDE}"/>
              </a:ext>
            </a:extLst>
          </p:cNvPr>
          <p:cNvSpPr/>
          <p:nvPr/>
        </p:nvSpPr>
        <p:spPr>
          <a:xfrm>
            <a:off x="4856893" y="5303316"/>
            <a:ext cx="5099115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Data: storage/exchange/protocols </a:t>
            </a:r>
            <a:endParaRPr lang="en-NZ" sz="2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0361D39-BD5C-4F1A-A084-FE5710D66C77}"/>
              </a:ext>
            </a:extLst>
          </p:cNvPr>
          <p:cNvCxnSpPr>
            <a:cxnSpLocks/>
          </p:cNvCxnSpPr>
          <p:nvPr/>
        </p:nvCxnSpPr>
        <p:spPr>
          <a:xfrm>
            <a:off x="4915315" y="5795759"/>
            <a:ext cx="6806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18" name="Picture 46" descr="Image result for xml logo">
            <a:extLst>
              <a:ext uri="{FF2B5EF4-FFF2-40B4-BE49-F238E27FC236}">
                <a16:creationId xmlns:a16="http://schemas.microsoft.com/office/drawing/2014/main" id="{2397E2AE-908F-4ED7-8632-E3322A825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6" t="16772" r="22511" b="14166"/>
          <a:stretch/>
        </p:blipFill>
        <p:spPr bwMode="auto">
          <a:xfrm>
            <a:off x="4915315" y="5917382"/>
            <a:ext cx="1116531" cy="80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Image result for json logo">
            <a:extLst>
              <a:ext uri="{FF2B5EF4-FFF2-40B4-BE49-F238E27FC236}">
                <a16:creationId xmlns:a16="http://schemas.microsoft.com/office/drawing/2014/main" id="{D451FF76-C790-4FF3-B119-93D8AA4D4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8" b="19468"/>
          <a:stretch/>
        </p:blipFill>
        <p:spPr bwMode="auto">
          <a:xfrm>
            <a:off x="6112686" y="5916208"/>
            <a:ext cx="2251544" cy="7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Image result for TCP protocol logo">
            <a:extLst>
              <a:ext uri="{FF2B5EF4-FFF2-40B4-BE49-F238E27FC236}">
                <a16:creationId xmlns:a16="http://schemas.microsoft.com/office/drawing/2014/main" id="{267A5EF0-81FA-49EB-A9DC-F676BE133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33" y="5855382"/>
            <a:ext cx="873984" cy="87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Image result for http logo">
            <a:extLst>
              <a:ext uri="{FF2B5EF4-FFF2-40B4-BE49-F238E27FC236}">
                <a16:creationId xmlns:a16="http://schemas.microsoft.com/office/drawing/2014/main" id="{2CD5BDB7-905A-4C43-94F0-8AD50D98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858" y="5869466"/>
            <a:ext cx="815587" cy="81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69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12EE-4B29-4B15-ACC2-B14922E7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16900" cy="736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Architectural patterns </a:t>
            </a:r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Symbol" panose="05050102010706020507" pitchFamily="18" charset="2"/>
              </a:rPr>
              <a:t> Event bus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61238-C703-4F21-94F6-30831DFB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17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EEA0D2-3BC5-48DC-A95D-0F1B2555A6B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 t="3618" r="1101" b="1518"/>
          <a:stretch/>
        </p:blipFill>
        <p:spPr bwMode="auto">
          <a:xfrm>
            <a:off x="936942" y="788510"/>
            <a:ext cx="9941261" cy="5750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555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83EA-1DC3-4A6B-AB2A-757E7911D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12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Performance problems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D836-5502-41AE-8B19-8A207899D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681135"/>
            <a:ext cx="11971175" cy="54958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Initial implementation showed decaying of performance (hangings, unresponsive UI, significant video latency)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Cause of the problem</a:t>
            </a:r>
          </a:p>
          <a:p>
            <a:pPr lvl="1"/>
            <a:r>
              <a:rPr lang="en-NZ" b="1" dirty="0"/>
              <a:t>Large amount of data streaming to the app from:</a:t>
            </a:r>
          </a:p>
          <a:p>
            <a:pPr lvl="2"/>
            <a:r>
              <a:rPr lang="en-NZ" dirty="0"/>
              <a:t>Eye tracking hardware </a:t>
            </a:r>
          </a:p>
          <a:p>
            <a:pPr lvl="2"/>
            <a:r>
              <a:rPr lang="en-NZ" dirty="0"/>
              <a:t>EEG Headset</a:t>
            </a:r>
          </a:p>
          <a:p>
            <a:pPr lvl="2"/>
            <a:r>
              <a:rPr lang="en-NZ" dirty="0"/>
              <a:t>Video camera of the robot</a:t>
            </a:r>
          </a:p>
          <a:p>
            <a:pPr lvl="1"/>
            <a:r>
              <a:rPr lang="en-NZ" b="1" dirty="0"/>
              <a:t>Necessity to receive and send data and commands over relatively slow network channels (awaiting causes unresponsiveness)</a:t>
            </a:r>
            <a:r>
              <a:rPr lang="en-NZ" dirty="0"/>
              <a:t>.</a:t>
            </a:r>
          </a:p>
          <a:p>
            <a:pPr marL="457200" lvl="1" indent="-457200">
              <a:buNone/>
            </a:pPr>
            <a:endParaRPr lang="en-NZ" sz="2800" b="1" dirty="0"/>
          </a:p>
          <a:p>
            <a:pPr marL="457200" lvl="1" indent="-457200">
              <a:buNone/>
            </a:pPr>
            <a:r>
              <a:rPr lang="en-NZ" sz="2800" b="1" dirty="0"/>
              <a:t>Solution of the problem</a:t>
            </a:r>
          </a:p>
          <a:p>
            <a:pPr marL="457200" lvl="1" indent="0">
              <a:buNone/>
            </a:pPr>
            <a:r>
              <a:rPr lang="en-NZ" dirty="0"/>
              <a:t>Performance testing and profiling</a:t>
            </a:r>
          </a:p>
          <a:p>
            <a:pPr marL="457200" lvl="1" indent="0">
              <a:buNone/>
            </a:pPr>
            <a:r>
              <a:rPr lang="en-NZ" dirty="0"/>
              <a:t>Introducing and implementation of multithreading architecture.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3DB86-B7C7-4E90-AF66-54B60395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18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06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407BF4-6B00-4733-92C7-BD943269BD77}"/>
              </a:ext>
            </a:extLst>
          </p:cNvPr>
          <p:cNvPicPr/>
          <p:nvPr/>
        </p:nvPicPr>
        <p:blipFill rotWithShape="1">
          <a:blip r:embed="rId2"/>
          <a:srcRect t="3333"/>
          <a:stretch/>
        </p:blipFill>
        <p:spPr>
          <a:xfrm>
            <a:off x="2324100" y="0"/>
            <a:ext cx="98679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3FF0-2EBB-4B3B-BBEA-14C17CD9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19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FA88F-570F-4E84-9C46-A7318A34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825551" cy="1007706"/>
          </a:xfrm>
        </p:spPr>
        <p:txBody>
          <a:bodyPr>
            <a:normAutofit fontScale="90000"/>
          </a:bodyPr>
          <a:lstStyle/>
          <a:p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Usage of </a:t>
            </a:r>
            <a:b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multithreading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702D7-F31C-422F-B0A3-3F8FAE240D59}"/>
              </a:ext>
            </a:extLst>
          </p:cNvPr>
          <p:cNvSpPr txBox="1"/>
          <p:nvPr/>
        </p:nvSpPr>
        <p:spPr>
          <a:xfrm>
            <a:off x="2420697" y="0"/>
            <a:ext cx="182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Command thread</a:t>
            </a:r>
            <a:endParaRPr lang="en-NZ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2AD72-99E4-4AFC-AE8C-F72EB16F3075}"/>
              </a:ext>
            </a:extLst>
          </p:cNvPr>
          <p:cNvSpPr txBox="1"/>
          <p:nvPr/>
        </p:nvSpPr>
        <p:spPr>
          <a:xfrm>
            <a:off x="5299809" y="0"/>
            <a:ext cx="94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UI tread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E1423-6A99-483C-B7A0-1EC3520243E7}"/>
              </a:ext>
            </a:extLst>
          </p:cNvPr>
          <p:cNvSpPr txBox="1"/>
          <p:nvPr/>
        </p:nvSpPr>
        <p:spPr>
          <a:xfrm>
            <a:off x="8552680" y="-34409"/>
            <a:ext cx="134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Main thread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152B3-E3E7-4323-B5A4-A7BDEBD61719}"/>
              </a:ext>
            </a:extLst>
          </p:cNvPr>
          <p:cNvSpPr txBox="1"/>
          <p:nvPr/>
        </p:nvSpPr>
        <p:spPr>
          <a:xfrm>
            <a:off x="10490705" y="-34409"/>
            <a:ext cx="110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EEG tread</a:t>
            </a:r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11C1A-91EC-4EAD-91FF-AD077D8489E3}"/>
              </a:ext>
            </a:extLst>
          </p:cNvPr>
          <p:cNvSpPr/>
          <p:nvPr/>
        </p:nvSpPr>
        <p:spPr>
          <a:xfrm>
            <a:off x="0" y="2324982"/>
            <a:ext cx="3368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.NET thread pool</a:t>
            </a:r>
            <a:b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.NET tasks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00588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AE7-D217-46CC-B129-6BB77705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75" y="6384342"/>
            <a:ext cx="530290" cy="365125"/>
          </a:xfrm>
        </p:spPr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2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F6617E-8B6B-4C9C-9DA8-7A07F435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175080"/>
            <a:ext cx="10943253" cy="74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Executive summary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C9160-D345-4D58-9781-F641F516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6906"/>
            <a:ext cx="10515600" cy="5385968"/>
          </a:xfrm>
        </p:spPr>
        <p:txBody>
          <a:bodyPr>
            <a:normAutofit/>
          </a:bodyPr>
          <a:lstStyle/>
          <a:p>
            <a:r>
              <a:rPr lang="en-US" sz="4000" b="1" dirty="0"/>
              <a:t>Aim of the project</a:t>
            </a:r>
          </a:p>
          <a:p>
            <a:pPr lvl="1"/>
            <a:r>
              <a:rPr lang="en-US" sz="3800" dirty="0"/>
              <a:t>Design,</a:t>
            </a:r>
          </a:p>
          <a:p>
            <a:pPr lvl="1"/>
            <a:r>
              <a:rPr lang="en-US" sz="3800" dirty="0"/>
              <a:t>Development,</a:t>
            </a:r>
          </a:p>
          <a:p>
            <a:pPr lvl="1"/>
            <a:r>
              <a:rPr lang="en-US" sz="3800" dirty="0"/>
              <a:t>And Implementation </a:t>
            </a:r>
          </a:p>
          <a:p>
            <a:pPr marL="914400" lvl="2" indent="0">
              <a:buNone/>
            </a:pPr>
            <a:r>
              <a:rPr lang="en-US" sz="3800" dirty="0"/>
              <a:t>of hardware and software system</a:t>
            </a:r>
          </a:p>
          <a:p>
            <a:pPr marL="914400" lvl="2" indent="0">
              <a:buNone/>
            </a:pPr>
            <a:r>
              <a:rPr lang="en-US" sz="3800" dirty="0"/>
              <a:t>which delivers </a:t>
            </a:r>
            <a:r>
              <a:rPr lang="en-US" sz="3800" i="1" dirty="0"/>
              <a:t>oculomotor and brain interfaces </a:t>
            </a:r>
            <a:br>
              <a:rPr lang="en-US" sz="3800" dirty="0"/>
            </a:br>
            <a:r>
              <a:rPr lang="en-US" sz="3800" dirty="0"/>
              <a:t>between a user and a robotic system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5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8757-70EB-41F0-8DBB-E2CD20602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7118"/>
            <a:ext cx="10515600" cy="5984357"/>
          </a:xfrm>
        </p:spPr>
        <p:txBody>
          <a:bodyPr>
            <a:normAutofit/>
          </a:bodyPr>
          <a:lstStyle/>
          <a:p>
            <a:r>
              <a:rPr lang="en-US" dirty="0"/>
              <a:t>I tried to implement the beast practices of software engineering (SOLID principles, creation of loosely coupled components and cohesive modules)</a:t>
            </a:r>
          </a:p>
          <a:p>
            <a:r>
              <a:rPr lang="en-US" dirty="0"/>
              <a:t>I tried to keep using of test driven development approach </a:t>
            </a:r>
          </a:p>
          <a:p>
            <a:r>
              <a:rPr lang="en-US" dirty="0"/>
              <a:t>I used xUnit to impellent unit testing</a:t>
            </a:r>
          </a:p>
          <a:p>
            <a:r>
              <a:rPr lang="en-US" dirty="0"/>
              <a:t>I used profiling tools to measure the performance and find issues with resources consumption  </a:t>
            </a:r>
          </a:p>
          <a:p>
            <a:r>
              <a:rPr lang="en-US" dirty="0"/>
              <a:t>I used JetBrains ReSharper to evaluate source quality code </a:t>
            </a:r>
          </a:p>
          <a:p>
            <a:r>
              <a:rPr lang="en-US" dirty="0"/>
              <a:t>I used functional testing to meet the requirements </a:t>
            </a:r>
          </a:p>
          <a:p>
            <a:r>
              <a:rPr lang="en-US" dirty="0"/>
              <a:t>I used performance testing to improve system efficiency </a:t>
            </a:r>
          </a:p>
          <a:p>
            <a:r>
              <a:rPr lang="en-US" dirty="0"/>
              <a:t>I asked groupmates to use the system to understand acceptance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E9D7B-C45D-4085-9D97-E4AC9533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20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A921FC-DAFE-4DC8-8FDE-FA0F83884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48600" cy="572352"/>
          </a:xfrm>
        </p:spPr>
        <p:txBody>
          <a:bodyPr>
            <a:normAutofit fontScale="90000"/>
          </a:bodyPr>
          <a:lstStyle/>
          <a:p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QA and testing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36616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F5CA-9E56-4C10-B5AC-0DAB6C01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72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50" endPos="85000" dist="60007" dir="5400000" sy="-100000" algn="bl" rotWithShape="0"/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Reflection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5000" endA="50" endPos="85000" dist="60007" dir="5400000" sy="-100000" algn="bl" rotWithShape="0"/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2EAA1-7206-45DE-8716-478EFBDA8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66"/>
            <a:ext cx="12192000" cy="576631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 ideas/experience/skills/technologies</a:t>
            </a:r>
          </a:p>
          <a:p>
            <a:pPr lvl="1"/>
            <a:r>
              <a:rPr lang="en-NZ" sz="2800" dirty="0"/>
              <a:t>Implementation of iterative incremental SDLC</a:t>
            </a:r>
          </a:p>
          <a:p>
            <a:pPr lvl="1"/>
            <a:r>
              <a:rPr lang="en-NZ" sz="2800" dirty="0"/>
              <a:t>Usage of UML and Rational Unified Process framework of SDLC</a:t>
            </a:r>
          </a:p>
          <a:p>
            <a:pPr lvl="1"/>
            <a:r>
              <a:rPr lang="en-NZ" sz="2800" dirty="0"/>
              <a:t>Learning and realization of architecture of robotic software systems</a:t>
            </a:r>
          </a:p>
          <a:p>
            <a:pPr lvl="1"/>
            <a:r>
              <a:rPr lang="en-NZ" sz="2800" dirty="0"/>
              <a:t>Design and assembly of the robot </a:t>
            </a:r>
            <a:r>
              <a:rPr lang="en-NZ" sz="2800" i="1" dirty="0"/>
              <a:t>with valuable support from Ganeshan!</a:t>
            </a:r>
          </a:p>
          <a:p>
            <a:pPr lvl="1"/>
            <a:r>
              <a:rPr lang="en-NZ" sz="2800" dirty="0"/>
              <a:t>Learning and implementation of gaze input and EEG-input</a:t>
            </a:r>
          </a:p>
          <a:p>
            <a:pPr lvl="1"/>
            <a:r>
              <a:rPr lang="en-NZ" sz="2800" dirty="0"/>
              <a:t>Searching of solutions for problems with the system performance (performance testing, profiling, implementation of multithreading and inter-process interaction)</a:t>
            </a:r>
          </a:p>
          <a:p>
            <a:pPr lvl="1"/>
            <a:r>
              <a:rPr lang="en-NZ" sz="2800" dirty="0"/>
              <a:t>Usage of new low-level software and protocols: GPIO and SSH.</a:t>
            </a:r>
          </a:p>
          <a:p>
            <a:pPr lvl="1"/>
            <a:r>
              <a:rPr lang="en-NZ" sz="2800" dirty="0"/>
              <a:t>Combining of multiple non-homogenous technologies within one project</a:t>
            </a:r>
          </a:p>
          <a:p>
            <a:pPr lvl="1"/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013F0-D820-42AA-965D-F2A1215E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21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167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F5CA-9E56-4C10-B5AC-0DAB6C01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772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50" endPos="85000" dist="60007" dir="5400000" sy="-100000" algn="bl" rotWithShape="0"/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Reflection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5000" endA="50" endPos="85000" dist="60007" dir="5400000" sy="-100000" algn="bl" rotWithShape="0"/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2EAA1-7206-45DE-8716-478EFBDA8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66"/>
            <a:ext cx="12192000" cy="5766319"/>
          </a:xfrm>
        </p:spPr>
        <p:txBody>
          <a:bodyPr/>
          <a:lstStyle/>
          <a:p>
            <a:pPr marL="457200" lvl="1" indent="-457200">
              <a:buNone/>
            </a:pPr>
            <a:r>
              <a:rPr lang="en-NZ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Possible enhancements and improvements of the project</a:t>
            </a:r>
          </a:p>
          <a:p>
            <a:pPr lvl="1"/>
            <a:endParaRPr lang="en-NZ" b="1" dirty="0"/>
          </a:p>
          <a:p>
            <a:pPr lvl="1"/>
            <a:r>
              <a:rPr lang="en-NZ" b="1" dirty="0"/>
              <a:t>Hardware part</a:t>
            </a:r>
          </a:p>
          <a:p>
            <a:pPr lvl="2"/>
            <a:r>
              <a:rPr lang="en-NZ" dirty="0"/>
              <a:t>usage of more sophisticated moveable part (with feedback)</a:t>
            </a:r>
          </a:p>
          <a:p>
            <a:pPr lvl="2"/>
            <a:r>
              <a:rPr lang="en-NZ" dirty="0"/>
              <a:t>usage of additional sensors (for avoiding collisions with objects)</a:t>
            </a:r>
          </a:p>
          <a:p>
            <a:pPr lvl="2"/>
            <a:r>
              <a:rPr lang="en-NZ" dirty="0"/>
              <a:t>usage of more advanced video camera </a:t>
            </a:r>
          </a:p>
          <a:p>
            <a:pPr lvl="1"/>
            <a:endParaRPr lang="en-NZ" b="1" dirty="0"/>
          </a:p>
          <a:p>
            <a:pPr lvl="1"/>
            <a:r>
              <a:rPr lang="en-NZ" b="1" dirty="0"/>
              <a:t>Software part</a:t>
            </a:r>
          </a:p>
          <a:p>
            <a:pPr lvl="2"/>
            <a:r>
              <a:rPr lang="en-NZ" dirty="0"/>
              <a:t>software can be made more universal (in the sense of possible client side) by utilization of microservice architecture</a:t>
            </a:r>
          </a:p>
          <a:p>
            <a:pPr lvl="2"/>
            <a:r>
              <a:rPr lang="en-NZ" dirty="0"/>
              <a:t>there is a need to implement smoother video rendering</a:t>
            </a:r>
          </a:p>
          <a:p>
            <a:pPr lvl="2"/>
            <a:r>
              <a:rPr lang="en-NZ" dirty="0"/>
              <a:t>It would be useful to learn about patterns of brain activity of a car driver (during the process of driving) because this can make controlling of the robot more reliable</a:t>
            </a:r>
          </a:p>
          <a:p>
            <a:pPr lvl="2"/>
            <a:r>
              <a:rPr lang="en-NZ" dirty="0"/>
              <a:t>it would be useful add ability to edit settings for hardware part and the app’s characteristics </a:t>
            </a:r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013F0-D820-42AA-965D-F2A1215E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22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395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62D1D-5553-404C-A27C-A0134D49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7404" y="6384341"/>
            <a:ext cx="707571" cy="365125"/>
          </a:xfrm>
        </p:spPr>
        <p:txBody>
          <a:bodyPr/>
          <a:lstStyle/>
          <a:p>
            <a:fld id="{0B3B6977-7840-4317-ADCC-32EC6FE8F1B3}" type="slidenum">
              <a:rPr lang="en-NZ" sz="18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23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6" name="Picture 2" descr="Image result for robozilla">
            <a:extLst>
              <a:ext uri="{FF2B5EF4-FFF2-40B4-BE49-F238E27FC236}">
                <a16:creationId xmlns:a16="http://schemas.microsoft.com/office/drawing/2014/main" id="{3CAB5D8D-F1EF-4792-8EF6-EAC1A0911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92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94D6C-40C0-426C-83B3-47057BA8B90A}"/>
              </a:ext>
            </a:extLst>
          </p:cNvPr>
          <p:cNvCxnSpPr>
            <a:cxnSpLocks/>
          </p:cNvCxnSpPr>
          <p:nvPr/>
        </p:nvCxnSpPr>
        <p:spPr>
          <a:xfrm>
            <a:off x="6400800" y="1124476"/>
            <a:ext cx="1975104" cy="1876854"/>
          </a:xfrm>
          <a:prstGeom prst="line">
            <a:avLst/>
          </a:prstGeom>
          <a:ln w="38100"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F70F50-81D3-42D0-9598-01A8682ED443}"/>
              </a:ext>
            </a:extLst>
          </p:cNvPr>
          <p:cNvSpPr txBox="1"/>
          <p:nvPr/>
        </p:nvSpPr>
        <p:spPr>
          <a:xfrm rot="20466832">
            <a:off x="6343599" y="626655"/>
            <a:ext cx="36915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</a:t>
            </a:r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</a:t>
            </a:r>
            <a:r>
              <a:rPr lang="en-US" sz="39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</a:t>
            </a:r>
            <a:r>
              <a:rPr lang="en-US" sz="4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</a:t>
            </a:r>
            <a:r>
              <a:rPr lang="en-US" sz="4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</a:t>
            </a:r>
            <a:r>
              <a:rPr 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</a:t>
            </a:r>
            <a:r>
              <a:rPr lang="en-US" sz="5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</a:t>
            </a:r>
            <a:r>
              <a:rPr lang="en-US" sz="6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!</a:t>
            </a:r>
            <a:endParaRPr lang="en-NZ" sz="6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A73BC3-D6FA-4BAB-A0A9-CF686A8A88B7}"/>
              </a:ext>
            </a:extLst>
          </p:cNvPr>
          <p:cNvCxnSpPr>
            <a:cxnSpLocks/>
          </p:cNvCxnSpPr>
          <p:nvPr/>
        </p:nvCxnSpPr>
        <p:spPr>
          <a:xfrm flipH="1">
            <a:off x="4115044" y="1149875"/>
            <a:ext cx="1980958" cy="1720325"/>
          </a:xfrm>
          <a:prstGeom prst="line">
            <a:avLst/>
          </a:prstGeom>
          <a:ln w="38100"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8" name="Picture 4" descr="Image result for Radio wave">
            <a:extLst>
              <a:ext uri="{FF2B5EF4-FFF2-40B4-BE49-F238E27FC236}">
                <a16:creationId xmlns:a16="http://schemas.microsoft.com/office/drawing/2014/main" id="{A93106C6-8FC9-4993-9BE2-579AE8FE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18"/>
          <a:stretch/>
        </p:blipFill>
        <p:spPr bwMode="auto">
          <a:xfrm rot="18435314">
            <a:off x="4096075" y="725302"/>
            <a:ext cx="2172722" cy="7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9B1E74-840C-4F2C-AED1-D994985D2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89836" y="2242378"/>
            <a:ext cx="822198" cy="758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AFAC91-8BA9-40A2-B9A8-926575951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78639" y="1531244"/>
            <a:ext cx="822198" cy="758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E57136-24A3-4EFC-868E-DC4B2FCB11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64805" y="2550530"/>
            <a:ext cx="822198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43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AE7-D217-46CC-B129-6BB77705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3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F6617E-8B6B-4C9C-9DA8-7A07F435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39" y="175080"/>
            <a:ext cx="10915261" cy="74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Executive summary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0C9160-D345-4D58-9781-F641F516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6906"/>
            <a:ext cx="10515600" cy="5385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The original idea </a:t>
            </a:r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is to control the robot's movements using an oculomotor interface and a brain-computer interface. </a:t>
            </a:r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this system can </a:t>
            </a:r>
            <a:r>
              <a:rPr lang="en-US" sz="3000" b="1" dirty="0"/>
              <a:t>be a prototype</a:t>
            </a:r>
            <a:r>
              <a:rPr lang="en-US" sz="3000" dirty="0"/>
              <a:t> for a professional system </a:t>
            </a:r>
            <a:br>
              <a:rPr lang="en-US" sz="3000" dirty="0"/>
            </a:br>
            <a:r>
              <a:rPr lang="en-US" sz="3000" dirty="0"/>
              <a:t>that </a:t>
            </a:r>
            <a:r>
              <a:rPr lang="en-US" sz="3000" b="1" dirty="0"/>
              <a:t>can provide handicapped people</a:t>
            </a:r>
            <a:r>
              <a:rPr lang="en-US" sz="3000" dirty="0"/>
              <a:t> with the ability </a:t>
            </a:r>
            <a:br>
              <a:rPr lang="en-US" sz="3000" dirty="0"/>
            </a:br>
            <a:r>
              <a:rPr lang="en-US" sz="3000" dirty="0"/>
              <a:t>to </a:t>
            </a:r>
            <a:r>
              <a:rPr lang="en-US" sz="3000" b="1" dirty="0"/>
              <a:t>control the movement of a motorized transport devices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using </a:t>
            </a:r>
          </a:p>
          <a:p>
            <a:pPr marL="457200" lvl="1" indent="0">
              <a:buNone/>
            </a:pPr>
            <a:r>
              <a:rPr lang="en-US" sz="3000" b="1" i="1" dirty="0"/>
              <a:t>                   eyes movements detection </a:t>
            </a:r>
          </a:p>
          <a:p>
            <a:pPr marL="457200" lvl="1" indent="0">
              <a:buNone/>
            </a:pPr>
            <a:r>
              <a:rPr lang="en-US" sz="3000" b="1" i="1" dirty="0"/>
              <a:t>                            and monitoring of a user’s brain activity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124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150F-BB0C-49C5-A92D-7021FE4E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60494" cy="68923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Plan of the project</a:t>
            </a:r>
            <a:endParaRPr lang="en-NZ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93A1-1A6B-439C-B145-12F8C4A09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3102"/>
            <a:ext cx="12191999" cy="60648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Design and implementation of </a:t>
            </a:r>
            <a:r>
              <a:rPr lang="en-US" i="1" u="sng" dirty="0"/>
              <a:t>hardware architecture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robot’s components</a:t>
            </a:r>
          </a:p>
          <a:p>
            <a:pPr lvl="1"/>
            <a:r>
              <a:rPr lang="en-US" dirty="0"/>
              <a:t>Oculomotor hardware component</a:t>
            </a:r>
          </a:p>
          <a:p>
            <a:pPr lvl="1"/>
            <a:r>
              <a:rPr lang="en-US" dirty="0"/>
              <a:t>Brain-computer interface component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and choosing of possible suitable </a:t>
            </a:r>
            <a:r>
              <a:rPr lang="en-US" i="1" u="sng" dirty="0"/>
              <a:t>SDLC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Learning, choosing and implementation of a </a:t>
            </a:r>
            <a:r>
              <a:rPr lang="en-US" i="1" u="sng" dirty="0"/>
              <a:t>suitable architecture for the robotic software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and choosing of </a:t>
            </a:r>
            <a:r>
              <a:rPr lang="en-US" i="1" u="sng" dirty="0"/>
              <a:t>software components </a:t>
            </a:r>
            <a:r>
              <a:rPr lang="en-US" dirty="0"/>
              <a:t>(operating systems, servers, etc.) for the robot-side and user-side parts of the system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and choosing of </a:t>
            </a:r>
            <a:r>
              <a:rPr lang="en-US" i="1" u="sng" dirty="0"/>
              <a:t>suitable software technologies </a:t>
            </a:r>
            <a:r>
              <a:rPr lang="en-US" dirty="0"/>
              <a:t>for implementation of the robot-side and the user-side components of the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Undertaking  activities to achieve </a:t>
            </a:r>
            <a:r>
              <a:rPr lang="en-US" i="1" u="sng" dirty="0"/>
              <a:t>quality characteristics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1A1D6-FD8F-4670-84DA-5F750E8E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4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855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C4BF2-391A-42FB-B1D0-A4B5EAA4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5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8" name="Picture 37" descr="A close up of a map&#10;&#10;Description automatically generated">
            <a:extLst>
              <a:ext uri="{FF2B5EF4-FFF2-40B4-BE49-F238E27FC236}">
                <a16:creationId xmlns:a16="http://schemas.microsoft.com/office/drawing/2014/main" id="{4FCBD7B6-EF06-4527-81CB-FFDA9429A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1583"/>
          <a:stretch/>
        </p:blipFill>
        <p:spPr>
          <a:xfrm>
            <a:off x="-3333" y="0"/>
            <a:ext cx="10229682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B5DDF1-9944-4CA9-9D2C-7EE20D18A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552" y="0"/>
            <a:ext cx="4057448" cy="10950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Overall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795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7316-8F03-4B8E-AF0C-7EFFA43A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28565" cy="49329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Hardware (robot)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8025A-8CAF-41C7-A6B3-FB8BAD18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6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49" name="Picture 25" descr="Image result for dagu dg02s 48:1">
            <a:extLst>
              <a:ext uri="{FF2B5EF4-FFF2-40B4-BE49-F238E27FC236}">
                <a16:creationId xmlns:a16="http://schemas.microsoft.com/office/drawing/2014/main" id="{9F12148B-9E88-4082-BD29-4F7F30F4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5" t="19035" r="9904" b="21587"/>
          <a:stretch>
            <a:fillRect/>
          </a:stretch>
        </p:blipFill>
        <p:spPr bwMode="auto">
          <a:xfrm>
            <a:off x="4235340" y="246645"/>
            <a:ext cx="1906711" cy="14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1" descr="L293D chip 2">
            <a:extLst>
              <a:ext uri="{FF2B5EF4-FFF2-40B4-BE49-F238E27FC236}">
                <a16:creationId xmlns:a16="http://schemas.microsoft.com/office/drawing/2014/main" id="{32734E5C-99A5-432E-B090-1E9AEBFC8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8337" r="4893" b="3928"/>
          <a:stretch>
            <a:fillRect/>
          </a:stretch>
        </p:blipFill>
        <p:spPr bwMode="auto">
          <a:xfrm>
            <a:off x="4305634" y="2335600"/>
            <a:ext cx="1552575" cy="107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close up of a computer&#10;&#10;Description automatically generated">
            <a:extLst>
              <a:ext uri="{FF2B5EF4-FFF2-40B4-BE49-F238E27FC236}">
                <a16:creationId xmlns:a16="http://schemas.microsoft.com/office/drawing/2014/main" id="{824250BB-C327-44A2-992F-3A6A04D2998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7" y="1334832"/>
            <a:ext cx="3968651" cy="4063204"/>
          </a:xfrm>
          <a:prstGeom prst="rect">
            <a:avLst/>
          </a:prstGeom>
        </p:spPr>
      </p:pic>
      <p:pic>
        <p:nvPicPr>
          <p:cNvPr id="14" name="Picture 13" descr="A close up of a computer&#10;&#10;Description automatically generated">
            <a:extLst>
              <a:ext uri="{FF2B5EF4-FFF2-40B4-BE49-F238E27FC236}">
                <a16:creationId xmlns:a16="http://schemas.microsoft.com/office/drawing/2014/main" id="{3E98BDED-F093-45A1-92C9-4815FF8749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2"/>
          <a:stretch/>
        </p:blipFill>
        <p:spPr>
          <a:xfrm rot="5400000">
            <a:off x="5129558" y="1292239"/>
            <a:ext cx="6858000" cy="42735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6D121D-421F-459D-922A-60E195FE8B16}"/>
              </a:ext>
            </a:extLst>
          </p:cNvPr>
          <p:cNvSpPr/>
          <p:nvPr/>
        </p:nvSpPr>
        <p:spPr>
          <a:xfrm>
            <a:off x="4543425" y="1670027"/>
            <a:ext cx="1314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NZ" dirty="0"/>
              <a:t>DC motors </a:t>
            </a:r>
          </a:p>
          <a:p>
            <a:pPr algn="ctr"/>
            <a:r>
              <a:rPr lang="en-NZ" dirty="0"/>
              <a:t>with wheels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2E07C1-2273-4AEA-A256-402B400DF0DF}"/>
              </a:ext>
            </a:extLst>
          </p:cNvPr>
          <p:cNvSpPr/>
          <p:nvPr/>
        </p:nvSpPr>
        <p:spPr>
          <a:xfrm>
            <a:off x="4235340" y="246645"/>
            <a:ext cx="1906711" cy="2005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1A3944B-BB13-4893-9A43-CA49F7FBE7FB}"/>
              </a:ext>
            </a:extLst>
          </p:cNvPr>
          <p:cNvCxnSpPr>
            <a:stCxn id="17" idx="3"/>
          </p:cNvCxnSpPr>
          <p:nvPr/>
        </p:nvCxnSpPr>
        <p:spPr>
          <a:xfrm flipV="1">
            <a:off x="6142051" y="989045"/>
            <a:ext cx="2040896" cy="260410"/>
          </a:xfrm>
          <a:prstGeom prst="curvedConnector3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C988347-C10E-4712-BC2C-68D8C345152B}"/>
              </a:ext>
            </a:extLst>
          </p:cNvPr>
          <p:cNvSpPr/>
          <p:nvPr/>
        </p:nvSpPr>
        <p:spPr>
          <a:xfrm>
            <a:off x="6032772" y="2479213"/>
            <a:ext cx="1711635" cy="1262363"/>
          </a:xfrm>
          <a:custGeom>
            <a:avLst/>
            <a:gdLst>
              <a:gd name="connsiteX0" fmla="*/ 0 w 1922106"/>
              <a:gd name="connsiteY0" fmla="*/ 403946 h 1262363"/>
              <a:gd name="connsiteX1" fmla="*/ 391886 w 1922106"/>
              <a:gd name="connsiteY1" fmla="*/ 161350 h 1262363"/>
              <a:gd name="connsiteX2" fmla="*/ 989045 w 1922106"/>
              <a:gd name="connsiteY2" fmla="*/ 2730 h 1262363"/>
              <a:gd name="connsiteX3" fmla="*/ 1642188 w 1922106"/>
              <a:gd name="connsiteY3" fmla="*/ 291979 h 1262363"/>
              <a:gd name="connsiteX4" fmla="*/ 1922106 w 1922106"/>
              <a:gd name="connsiteY4" fmla="*/ 1262363 h 126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2106" h="1262363">
                <a:moveTo>
                  <a:pt x="0" y="403946"/>
                </a:moveTo>
                <a:cubicBezTo>
                  <a:pt x="113522" y="316082"/>
                  <a:pt x="227045" y="228219"/>
                  <a:pt x="391886" y="161350"/>
                </a:cubicBezTo>
                <a:cubicBezTo>
                  <a:pt x="556727" y="94481"/>
                  <a:pt x="780661" y="-19041"/>
                  <a:pt x="989045" y="2730"/>
                </a:cubicBezTo>
                <a:cubicBezTo>
                  <a:pt x="1197429" y="24501"/>
                  <a:pt x="1486678" y="82040"/>
                  <a:pt x="1642188" y="291979"/>
                </a:cubicBezTo>
                <a:cubicBezTo>
                  <a:pt x="1797698" y="501918"/>
                  <a:pt x="1859902" y="882140"/>
                  <a:pt x="1922106" y="1262363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D082F9-809F-490A-BD40-416CCEC4FCFF}"/>
              </a:ext>
            </a:extLst>
          </p:cNvPr>
          <p:cNvSpPr/>
          <p:nvPr/>
        </p:nvSpPr>
        <p:spPr>
          <a:xfrm>
            <a:off x="4161058" y="3279911"/>
            <a:ext cx="18392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NZ" dirty="0"/>
              <a:t>L293D</a:t>
            </a:r>
          </a:p>
          <a:p>
            <a:pPr algn="ctr"/>
            <a:r>
              <a:rPr lang="en-NZ" dirty="0"/>
              <a:t>Motor driving </a:t>
            </a:r>
          </a:p>
          <a:p>
            <a:pPr algn="ctr"/>
            <a:r>
              <a:rPr lang="en-NZ" dirty="0"/>
              <a:t>integrated circuit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A8E5CC-BE91-445D-8218-9FBF837A164A}"/>
              </a:ext>
            </a:extLst>
          </p:cNvPr>
          <p:cNvSpPr/>
          <p:nvPr/>
        </p:nvSpPr>
        <p:spPr>
          <a:xfrm>
            <a:off x="4128565" y="2304393"/>
            <a:ext cx="1906711" cy="2005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43632F-EA8A-4D92-B03D-4B2ABCC555AD}"/>
              </a:ext>
            </a:extLst>
          </p:cNvPr>
          <p:cNvSpPr/>
          <p:nvPr/>
        </p:nvSpPr>
        <p:spPr>
          <a:xfrm>
            <a:off x="4475527" y="4572706"/>
            <a:ext cx="1287789" cy="369332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NZ" dirty="0"/>
              <a:t>Breadboard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C358629-E8DC-4F94-8624-43D3A72592E0}"/>
              </a:ext>
            </a:extLst>
          </p:cNvPr>
          <p:cNvSpPr/>
          <p:nvPr/>
        </p:nvSpPr>
        <p:spPr>
          <a:xfrm>
            <a:off x="5775649" y="4497355"/>
            <a:ext cx="1660849" cy="242596"/>
          </a:xfrm>
          <a:custGeom>
            <a:avLst/>
            <a:gdLst>
              <a:gd name="connsiteX0" fmla="*/ 0 w 1660849"/>
              <a:gd name="connsiteY0" fmla="*/ 242596 h 242596"/>
              <a:gd name="connsiteX1" fmla="*/ 1660849 w 1660849"/>
              <a:gd name="connsiteY1" fmla="*/ 0 h 24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849" h="242596">
                <a:moveTo>
                  <a:pt x="0" y="242596"/>
                </a:moveTo>
                <a:lnTo>
                  <a:pt x="1660849" y="0"/>
                </a:lnTo>
              </a:path>
            </a:pathLst>
          </a:custGeom>
          <a:noFill/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Z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7389DA-6A35-4B4D-BEA9-26395F62C6F7}"/>
              </a:ext>
            </a:extLst>
          </p:cNvPr>
          <p:cNvSpPr/>
          <p:nvPr/>
        </p:nvSpPr>
        <p:spPr>
          <a:xfrm>
            <a:off x="10747660" y="4562669"/>
            <a:ext cx="1364028" cy="369332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NZ" dirty="0"/>
              <a:t>Raspberry PI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875E17A-D3CC-43F1-9586-A88B8440134D}"/>
              </a:ext>
            </a:extLst>
          </p:cNvPr>
          <p:cNvSpPr/>
          <p:nvPr/>
        </p:nvSpPr>
        <p:spPr>
          <a:xfrm flipH="1">
            <a:off x="9198776" y="3978276"/>
            <a:ext cx="1548884" cy="761676"/>
          </a:xfrm>
          <a:custGeom>
            <a:avLst/>
            <a:gdLst>
              <a:gd name="connsiteX0" fmla="*/ 0 w 1660849"/>
              <a:gd name="connsiteY0" fmla="*/ 242596 h 242596"/>
              <a:gd name="connsiteX1" fmla="*/ 1660849 w 1660849"/>
              <a:gd name="connsiteY1" fmla="*/ 0 h 24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849" h="242596">
                <a:moveTo>
                  <a:pt x="0" y="242596"/>
                </a:moveTo>
                <a:lnTo>
                  <a:pt x="1660849" y="0"/>
                </a:lnTo>
              </a:path>
            </a:pathLst>
          </a:custGeom>
          <a:noFill/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Z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2B6F39-5D8B-4DA1-B1C4-0189E3397F36}"/>
              </a:ext>
            </a:extLst>
          </p:cNvPr>
          <p:cNvSpPr/>
          <p:nvPr/>
        </p:nvSpPr>
        <p:spPr>
          <a:xfrm>
            <a:off x="3405673" y="6042316"/>
            <a:ext cx="1253846" cy="369332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NZ" dirty="0"/>
              <a:t>GPIO pins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BFC22BC-6778-467F-B2C0-E28E1E52C837}"/>
              </a:ext>
            </a:extLst>
          </p:cNvPr>
          <p:cNvSpPr/>
          <p:nvPr/>
        </p:nvSpPr>
        <p:spPr>
          <a:xfrm>
            <a:off x="4655976" y="4114800"/>
            <a:ext cx="4572617" cy="2108718"/>
          </a:xfrm>
          <a:custGeom>
            <a:avLst/>
            <a:gdLst>
              <a:gd name="connsiteX0" fmla="*/ 0 w 4572617"/>
              <a:gd name="connsiteY0" fmla="*/ 2108718 h 2108718"/>
              <a:gd name="connsiteX1" fmla="*/ 4208106 w 4572617"/>
              <a:gd name="connsiteY1" fmla="*/ 1539551 h 2108718"/>
              <a:gd name="connsiteX2" fmla="*/ 4077477 w 4572617"/>
              <a:gd name="connsiteY2" fmla="*/ 0 h 210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617" h="2108718">
                <a:moveTo>
                  <a:pt x="0" y="2108718"/>
                </a:moveTo>
                <a:cubicBezTo>
                  <a:pt x="1764263" y="1999861"/>
                  <a:pt x="3528527" y="1891004"/>
                  <a:pt x="4208106" y="1539551"/>
                </a:cubicBezTo>
                <a:cubicBezTo>
                  <a:pt x="4887685" y="1188098"/>
                  <a:pt x="4482581" y="594049"/>
                  <a:pt x="4077477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Z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C0B3B7-F7EF-48DE-9FCC-6D15DB3A00F4}"/>
              </a:ext>
            </a:extLst>
          </p:cNvPr>
          <p:cNvSpPr/>
          <p:nvPr/>
        </p:nvSpPr>
        <p:spPr>
          <a:xfrm>
            <a:off x="760069" y="5854186"/>
            <a:ext cx="1460617" cy="369332"/>
          </a:xfrm>
          <a:prstGeom prst="rect">
            <a:avLst/>
          </a:prstGeom>
          <a:ln w="31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NZ" dirty="0"/>
              <a:t>Video camera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F75F873-4CCD-47FF-B7AE-CB5EFE9E90ED}"/>
              </a:ext>
            </a:extLst>
          </p:cNvPr>
          <p:cNvSpPr/>
          <p:nvPr/>
        </p:nvSpPr>
        <p:spPr>
          <a:xfrm>
            <a:off x="1524615" y="2724539"/>
            <a:ext cx="988426" cy="3129647"/>
          </a:xfrm>
          <a:custGeom>
            <a:avLst/>
            <a:gdLst>
              <a:gd name="connsiteX0" fmla="*/ 0 w 1660849"/>
              <a:gd name="connsiteY0" fmla="*/ 242596 h 242596"/>
              <a:gd name="connsiteX1" fmla="*/ 1660849 w 1660849"/>
              <a:gd name="connsiteY1" fmla="*/ 0 h 24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849" h="242596">
                <a:moveTo>
                  <a:pt x="0" y="242596"/>
                </a:moveTo>
                <a:lnTo>
                  <a:pt x="1660849" y="0"/>
                </a:lnTo>
              </a:path>
            </a:pathLst>
          </a:custGeom>
          <a:noFill/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508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1AA45-212A-4D76-868E-ADC6BDC2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4935" cy="49329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Hardware (desktop)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7F44C-7E0B-4E3A-9EF0-BD2E7D37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7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2F6C8156-BC8F-4D07-BB20-4DC7E7E6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" y="1071465"/>
            <a:ext cx="6616700" cy="48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neurosky mindwave mobile 2">
            <a:extLst>
              <a:ext uri="{FF2B5EF4-FFF2-40B4-BE49-F238E27FC236}">
                <a16:creationId xmlns:a16="http://schemas.microsoft.com/office/drawing/2014/main" id="{DF3D636B-DF8C-4072-8ED9-1619824B7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118872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239ED2-5694-4AE3-B0FE-738E7FC4D1E2}"/>
              </a:ext>
            </a:extLst>
          </p:cNvPr>
          <p:cNvSpPr/>
          <p:nvPr/>
        </p:nvSpPr>
        <p:spPr>
          <a:xfrm>
            <a:off x="6386720" y="5879296"/>
            <a:ext cx="54277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latin typeface="Segoe UI Light" panose="020B0502040204020203" pitchFamily="34" charset="0"/>
                <a:ea typeface="Times New Roman" panose="02020603050405020304" pitchFamily="18" charset="0"/>
              </a:rPr>
              <a:t>NeuroSky MindWave Mobile 2 Headset</a:t>
            </a:r>
            <a:endParaRPr lang="en-NZ" sz="25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F2E9CE-36FA-41A3-8743-82DEF755B588}"/>
              </a:ext>
            </a:extLst>
          </p:cNvPr>
          <p:cNvSpPr/>
          <p:nvPr/>
        </p:nvSpPr>
        <p:spPr>
          <a:xfrm>
            <a:off x="1246841" y="5990312"/>
            <a:ext cx="293195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latin typeface="Segoe UI Light" panose="020B0502040204020203" pitchFamily="34" charset="0"/>
                <a:ea typeface="Times New Roman" panose="02020603050405020304" pitchFamily="18" charset="0"/>
              </a:rPr>
              <a:t>Tobii Eye Tracker 4C</a:t>
            </a:r>
            <a:endParaRPr lang="en-NZ" sz="2600" b="1" dirty="0"/>
          </a:p>
        </p:txBody>
      </p:sp>
    </p:spTree>
    <p:extLst>
      <p:ext uri="{BB962C8B-B14F-4D97-AF65-F5344CB8AC3E}">
        <p14:creationId xmlns:p14="http://schemas.microsoft.com/office/powerpoint/2010/main" val="304980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66427-56D0-469D-A36A-F4E16D2C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B3B6977-7840-4317-ADCC-32EC6FE8F1B3}" type="slidenum">
              <a:rPr lang="en-NZ" sz="1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pPr/>
              <a:t>8</a:t>
            </a:fld>
            <a:endParaRPr lang="en-NZ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E0D34-5AEA-4E06-B90B-B4966C7A7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02" y="0"/>
            <a:ext cx="8971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3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1148-3E42-4017-ABB4-824181CA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42784" cy="47463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NZ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Software Development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C17E-2FA7-45E7-8C2A-F7977D46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6977-7840-4317-ADCC-32EC6FE8F1B3}" type="slidenum">
              <a:rPr lang="en-NZ" smtClean="0"/>
              <a:t>9</a:t>
            </a:fld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97FFF-5C53-470B-A8C5-13887B0210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962" y="512314"/>
            <a:ext cx="8637037" cy="63456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8A75E-3F61-42DB-B022-E3A403CAB3A0}"/>
              </a:ext>
            </a:extLst>
          </p:cNvPr>
          <p:cNvSpPr txBox="1"/>
          <p:nvPr/>
        </p:nvSpPr>
        <p:spPr>
          <a:xfrm>
            <a:off x="0" y="1951672"/>
            <a:ext cx="367068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Incremental Iterative</a:t>
            </a:r>
          </a:p>
          <a:p>
            <a:endParaRPr lang="en-NZ" sz="2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NZ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Used implementation of SDLC:</a:t>
            </a:r>
          </a:p>
          <a:p>
            <a:r>
              <a:rPr lang="en-NZ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Object-oriented </a:t>
            </a:r>
          </a:p>
          <a:p>
            <a:r>
              <a:rPr lang="en-NZ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methodology</a:t>
            </a:r>
          </a:p>
          <a:p>
            <a:r>
              <a:rPr lang="en-NZ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within </a:t>
            </a:r>
          </a:p>
          <a:p>
            <a:r>
              <a:rPr lang="en-NZ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IBM Rational Unified Process</a:t>
            </a:r>
          </a:p>
        </p:txBody>
      </p:sp>
    </p:spTree>
    <p:extLst>
      <p:ext uri="{BB962C8B-B14F-4D97-AF65-F5344CB8AC3E}">
        <p14:creationId xmlns:p14="http://schemas.microsoft.com/office/powerpoint/2010/main" val="1502477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1010</Words>
  <Application>Microsoft Office PowerPoint</Application>
  <PresentationFormat>Widescreen</PresentationFormat>
  <Paragraphs>188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Segoe UI Light</vt:lpstr>
      <vt:lpstr>Office Theme</vt:lpstr>
      <vt:lpstr>Alternative  Human-Computer Interfaces </vt:lpstr>
      <vt:lpstr>Executive summary</vt:lpstr>
      <vt:lpstr>Executive summary</vt:lpstr>
      <vt:lpstr>Plan of the project</vt:lpstr>
      <vt:lpstr>Overall system architecture</vt:lpstr>
      <vt:lpstr>Hardware (robot)</vt:lpstr>
      <vt:lpstr>Hardware (desktop)</vt:lpstr>
      <vt:lpstr>PowerPoint Presentation</vt:lpstr>
      <vt:lpstr>Software Development Life Cycle</vt:lpstr>
      <vt:lpstr>Use case diagram</vt:lpstr>
      <vt:lpstr>System architecture</vt:lpstr>
      <vt:lpstr>Mapping of software components to used architecture</vt:lpstr>
      <vt:lpstr>System architecture</vt:lpstr>
      <vt:lpstr>Modules  dependencies diagram</vt:lpstr>
      <vt:lpstr>Class diagram</vt:lpstr>
      <vt:lpstr>Technologies </vt:lpstr>
      <vt:lpstr>Architectural patterns  Event bus</vt:lpstr>
      <vt:lpstr>Performance problems</vt:lpstr>
      <vt:lpstr>Usage of  multithreading</vt:lpstr>
      <vt:lpstr>QA and testing</vt:lpstr>
      <vt:lpstr>Reflection</vt:lpstr>
      <vt:lpstr>Reflection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Alternative  Human-Computer Interfaces </dc:title>
  <dc:creator>Pavel Sobolev</dc:creator>
  <cp:lastModifiedBy>Pavel Sobolev</cp:lastModifiedBy>
  <cp:revision>5</cp:revision>
  <dcterms:created xsi:type="dcterms:W3CDTF">2019-04-03T02:44:25Z</dcterms:created>
  <dcterms:modified xsi:type="dcterms:W3CDTF">2019-07-01T13:10:21Z</dcterms:modified>
</cp:coreProperties>
</file>